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5" r:id="rId2"/>
    <p:sldId id="275" r:id="rId3"/>
    <p:sldId id="322" r:id="rId4"/>
    <p:sldId id="323" r:id="rId5"/>
    <p:sldId id="281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277" r:id="rId14"/>
    <p:sldId id="286" r:id="rId15"/>
    <p:sldId id="287" r:id="rId16"/>
    <p:sldId id="288" r:id="rId17"/>
    <p:sldId id="289" r:id="rId18"/>
    <p:sldId id="302" r:id="rId19"/>
    <p:sldId id="304" r:id="rId20"/>
    <p:sldId id="305" r:id="rId21"/>
    <p:sldId id="315" r:id="rId22"/>
    <p:sldId id="321" r:id="rId23"/>
    <p:sldId id="306" r:id="rId24"/>
    <p:sldId id="292" r:id="rId25"/>
    <p:sldId id="298" r:id="rId26"/>
    <p:sldId id="300" r:id="rId27"/>
    <p:sldId id="272" r:id="rId28"/>
    <p:sldId id="273" r:id="rId29"/>
    <p:sldId id="297" r:id="rId30"/>
    <p:sldId id="299" r:id="rId31"/>
    <p:sldId id="301" r:id="rId32"/>
    <p:sldId id="259" r:id="rId33"/>
    <p:sldId id="294" r:id="rId34"/>
    <p:sldId id="312" r:id="rId35"/>
    <p:sldId id="313" r:id="rId36"/>
    <p:sldId id="320" r:id="rId37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cat>
            <c:strRef>
              <c:f>Sheet1!$B$5:$B$23</c:f>
              <c:strCache>
                <c:ptCount val="19"/>
                <c:pt idx="1">
                  <c:v>เมืองเชียงราย</c:v>
                </c:pt>
                <c:pt idx="2">
                  <c:v>เวียงชัย</c:v>
                </c:pt>
                <c:pt idx="3">
                  <c:v>เชียงของ</c:v>
                </c:pt>
                <c:pt idx="4">
                  <c:v>เทิง</c:v>
                </c:pt>
                <c:pt idx="5">
                  <c:v>พาน</c:v>
                </c:pt>
                <c:pt idx="6">
                  <c:v>ป่าแดด</c:v>
                </c:pt>
                <c:pt idx="7">
                  <c:v>แม่จัน</c:v>
                </c:pt>
                <c:pt idx="8">
                  <c:v>เชียงแสน</c:v>
                </c:pt>
                <c:pt idx="9">
                  <c:v>แม่สาย</c:v>
                </c:pt>
                <c:pt idx="10">
                  <c:v>แม่สรวย</c:v>
                </c:pt>
                <c:pt idx="11">
                  <c:v>เวียงป่าเป้า</c:v>
                </c:pt>
                <c:pt idx="12">
                  <c:v>พญาเม็งราย</c:v>
                </c:pt>
                <c:pt idx="13">
                  <c:v>เวียงแก่น</c:v>
                </c:pt>
                <c:pt idx="14">
                  <c:v>ขุนตาล</c:v>
                </c:pt>
                <c:pt idx="15">
                  <c:v>แม่ฟ้าหลวง</c:v>
                </c:pt>
                <c:pt idx="16">
                  <c:v>แม่ลาว</c:v>
                </c:pt>
                <c:pt idx="17">
                  <c:v>เวียงเชียงรุ้ง</c:v>
                </c:pt>
                <c:pt idx="18">
                  <c:v>ดอยหลวง</c:v>
                </c:pt>
              </c:strCache>
            </c:strRef>
          </c:cat>
          <c:val>
            <c:numRef>
              <c:f>Sheet1!$C$5:$C$23</c:f>
              <c:numCache>
                <c:formatCode>0.00</c:formatCode>
                <c:ptCount val="19"/>
                <c:pt idx="1">
                  <c:v>30.07</c:v>
                </c:pt>
                <c:pt idx="2">
                  <c:v>41.41</c:v>
                </c:pt>
                <c:pt idx="3">
                  <c:v>62.66</c:v>
                </c:pt>
                <c:pt idx="4">
                  <c:v>40.96</c:v>
                </c:pt>
                <c:pt idx="5">
                  <c:v>82.11</c:v>
                </c:pt>
                <c:pt idx="6">
                  <c:v>90.16</c:v>
                </c:pt>
                <c:pt idx="7">
                  <c:v>90.75</c:v>
                </c:pt>
                <c:pt idx="8">
                  <c:v>76.75</c:v>
                </c:pt>
                <c:pt idx="9">
                  <c:v>50.46</c:v>
                </c:pt>
                <c:pt idx="10">
                  <c:v>51.15</c:v>
                </c:pt>
                <c:pt idx="11">
                  <c:v>57.4</c:v>
                </c:pt>
                <c:pt idx="12">
                  <c:v>69.73</c:v>
                </c:pt>
                <c:pt idx="13">
                  <c:v>74.39</c:v>
                </c:pt>
                <c:pt idx="14">
                  <c:v>81.92</c:v>
                </c:pt>
                <c:pt idx="15">
                  <c:v>62.74</c:v>
                </c:pt>
                <c:pt idx="16">
                  <c:v>63.67</c:v>
                </c:pt>
                <c:pt idx="17">
                  <c:v>63.39</c:v>
                </c:pt>
                <c:pt idx="18">
                  <c:v>73.92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ปี 2562</c:v>
                </c:pt>
              </c:strCache>
            </c:strRef>
          </c:tx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Sheet1!$B$5:$B$23</c:f>
              <c:strCache>
                <c:ptCount val="19"/>
                <c:pt idx="1">
                  <c:v>เมืองเชียงราย</c:v>
                </c:pt>
                <c:pt idx="2">
                  <c:v>เวียงชัย</c:v>
                </c:pt>
                <c:pt idx="3">
                  <c:v>เชียงของ</c:v>
                </c:pt>
                <c:pt idx="4">
                  <c:v>เทิง</c:v>
                </c:pt>
                <c:pt idx="5">
                  <c:v>พาน</c:v>
                </c:pt>
                <c:pt idx="6">
                  <c:v>ป่าแดด</c:v>
                </c:pt>
                <c:pt idx="7">
                  <c:v>แม่จัน</c:v>
                </c:pt>
                <c:pt idx="8">
                  <c:v>เชียงแสน</c:v>
                </c:pt>
                <c:pt idx="9">
                  <c:v>แม่สาย</c:v>
                </c:pt>
                <c:pt idx="10">
                  <c:v>แม่สรวย</c:v>
                </c:pt>
                <c:pt idx="11">
                  <c:v>เวียงป่าเป้า</c:v>
                </c:pt>
                <c:pt idx="12">
                  <c:v>พญาเม็งราย</c:v>
                </c:pt>
                <c:pt idx="13">
                  <c:v>เวียงแก่น</c:v>
                </c:pt>
                <c:pt idx="14">
                  <c:v>ขุนตาล</c:v>
                </c:pt>
                <c:pt idx="15">
                  <c:v>แม่ฟ้าหลวง</c:v>
                </c:pt>
                <c:pt idx="16">
                  <c:v>แม่ลาว</c:v>
                </c:pt>
                <c:pt idx="17">
                  <c:v>เวียงเชียงรุ้ง</c:v>
                </c:pt>
                <c:pt idx="18">
                  <c:v>ดอยหลวง</c:v>
                </c:pt>
              </c:strCache>
            </c:strRef>
          </c:cat>
          <c:val>
            <c:numRef>
              <c:f>Sheet1!$D$5:$D$23</c:f>
              <c:numCache>
                <c:formatCode>General</c:formatCode>
                <c:ptCount val="19"/>
                <c:pt idx="1">
                  <c:v>64.8</c:v>
                </c:pt>
                <c:pt idx="2">
                  <c:v>70.260000000000005</c:v>
                </c:pt>
                <c:pt idx="3">
                  <c:v>81.56</c:v>
                </c:pt>
                <c:pt idx="4">
                  <c:v>73.34</c:v>
                </c:pt>
                <c:pt idx="5">
                  <c:v>78.849999999999994</c:v>
                </c:pt>
                <c:pt idx="6">
                  <c:v>90.34</c:v>
                </c:pt>
                <c:pt idx="7">
                  <c:v>93.75</c:v>
                </c:pt>
                <c:pt idx="8">
                  <c:v>70.8</c:v>
                </c:pt>
                <c:pt idx="9">
                  <c:v>47.48</c:v>
                </c:pt>
                <c:pt idx="10">
                  <c:v>64.900000000000006</c:v>
                </c:pt>
                <c:pt idx="11">
                  <c:v>81.96</c:v>
                </c:pt>
                <c:pt idx="12">
                  <c:v>73.510000000000005</c:v>
                </c:pt>
                <c:pt idx="13">
                  <c:v>59.59</c:v>
                </c:pt>
                <c:pt idx="14">
                  <c:v>81.72</c:v>
                </c:pt>
                <c:pt idx="15">
                  <c:v>66.88</c:v>
                </c:pt>
                <c:pt idx="16">
                  <c:v>69.099999999999994</c:v>
                </c:pt>
                <c:pt idx="17">
                  <c:v>75.760000000000005</c:v>
                </c:pt>
                <c:pt idx="18">
                  <c:v>87.66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687616"/>
        <c:axId val="160689152"/>
      </c:barChart>
      <c:catAx>
        <c:axId val="16068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H SarabunIT๙" pitchFamily="34" charset="-34"/>
                <a:cs typeface="TH SarabunIT๙" pitchFamily="34" charset="-34"/>
              </a:defRPr>
            </a:pPr>
            <a:endParaRPr lang="th-TH"/>
          </a:p>
        </c:txPr>
        <c:crossAx val="160689152"/>
        <c:crosses val="autoZero"/>
        <c:auto val="1"/>
        <c:lblAlgn val="ctr"/>
        <c:lblOffset val="100"/>
        <c:noMultiLvlLbl val="0"/>
      </c:catAx>
      <c:valAx>
        <c:axId val="160689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60687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H SarabunIT๙" pitchFamily="34" charset="-34"/>
              <a:cs typeface="TH SarabunIT๙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Sheet1!$R$4</c:f>
              <c:strCache>
                <c:ptCount val="1"/>
                <c:pt idx="0">
                  <c:v>ปี 2561</c:v>
                </c:pt>
              </c:strCache>
            </c:strRef>
          </c:tx>
          <c:invertIfNegative val="0"/>
          <c:cat>
            <c:strRef>
              <c:f>Sheet1!$Q$5:$Q$23</c:f>
              <c:strCache>
                <c:ptCount val="19"/>
                <c:pt idx="1">
                  <c:v>เมืองเชียงราย</c:v>
                </c:pt>
                <c:pt idx="2">
                  <c:v>เวียงชัย</c:v>
                </c:pt>
                <c:pt idx="3">
                  <c:v>เชียงของ</c:v>
                </c:pt>
                <c:pt idx="4">
                  <c:v>เทิง</c:v>
                </c:pt>
                <c:pt idx="5">
                  <c:v>พาน</c:v>
                </c:pt>
                <c:pt idx="6">
                  <c:v>ป่าแดด</c:v>
                </c:pt>
                <c:pt idx="7">
                  <c:v>แม่จัน</c:v>
                </c:pt>
                <c:pt idx="8">
                  <c:v>เชียงแสน</c:v>
                </c:pt>
                <c:pt idx="9">
                  <c:v>แม่สาย</c:v>
                </c:pt>
                <c:pt idx="10">
                  <c:v>แม่สรวย</c:v>
                </c:pt>
                <c:pt idx="11">
                  <c:v>เวียงป่าเป้า</c:v>
                </c:pt>
                <c:pt idx="12">
                  <c:v>พญาเม็งราย</c:v>
                </c:pt>
                <c:pt idx="13">
                  <c:v>เวียงแก่น</c:v>
                </c:pt>
                <c:pt idx="14">
                  <c:v>ขุนตาล</c:v>
                </c:pt>
                <c:pt idx="15">
                  <c:v>แม่ฟ้าหลวง</c:v>
                </c:pt>
                <c:pt idx="16">
                  <c:v>แม่ลาว</c:v>
                </c:pt>
                <c:pt idx="17">
                  <c:v>เวียงเชียงรุ้ง</c:v>
                </c:pt>
                <c:pt idx="18">
                  <c:v>ดอยหลวง</c:v>
                </c:pt>
              </c:strCache>
            </c:strRef>
          </c:cat>
          <c:val>
            <c:numRef>
              <c:f>Sheet1!$R$5:$R$23</c:f>
              <c:numCache>
                <c:formatCode>0.00</c:formatCode>
                <c:ptCount val="19"/>
                <c:pt idx="1">
                  <c:v>0.62</c:v>
                </c:pt>
                <c:pt idx="2">
                  <c:v>4.63</c:v>
                </c:pt>
                <c:pt idx="3">
                  <c:v>15.57</c:v>
                </c:pt>
                <c:pt idx="4">
                  <c:v>9.3800000000000008</c:v>
                </c:pt>
                <c:pt idx="5">
                  <c:v>1.27</c:v>
                </c:pt>
                <c:pt idx="6">
                  <c:v>7.57</c:v>
                </c:pt>
                <c:pt idx="7">
                  <c:v>10.11</c:v>
                </c:pt>
                <c:pt idx="8">
                  <c:v>18.260000000000002</c:v>
                </c:pt>
                <c:pt idx="9">
                  <c:v>19.23</c:v>
                </c:pt>
                <c:pt idx="10">
                  <c:v>13.27</c:v>
                </c:pt>
                <c:pt idx="11">
                  <c:v>10.16</c:v>
                </c:pt>
                <c:pt idx="12">
                  <c:v>1.86</c:v>
                </c:pt>
                <c:pt idx="13">
                  <c:v>6.24</c:v>
                </c:pt>
                <c:pt idx="14">
                  <c:v>1.66</c:v>
                </c:pt>
                <c:pt idx="15">
                  <c:v>1.75</c:v>
                </c:pt>
                <c:pt idx="16">
                  <c:v>3.13</c:v>
                </c:pt>
                <c:pt idx="17">
                  <c:v>18.93</c:v>
                </c:pt>
                <c:pt idx="18">
                  <c:v>3.43</c:v>
                </c:pt>
              </c:numCache>
            </c:numRef>
          </c:val>
        </c:ser>
        <c:ser>
          <c:idx val="1"/>
          <c:order val="1"/>
          <c:tx>
            <c:strRef>
              <c:f>Sheet1!$S$4</c:f>
              <c:strCache>
                <c:ptCount val="1"/>
                <c:pt idx="0">
                  <c:v>ปี 2562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9.6473183493514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205914793668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Sheet1!$Q$5:$Q$23</c:f>
              <c:strCache>
                <c:ptCount val="19"/>
                <c:pt idx="1">
                  <c:v>เมืองเชียงราย</c:v>
                </c:pt>
                <c:pt idx="2">
                  <c:v>เวียงชัย</c:v>
                </c:pt>
                <c:pt idx="3">
                  <c:v>เชียงของ</c:v>
                </c:pt>
                <c:pt idx="4">
                  <c:v>เทิง</c:v>
                </c:pt>
                <c:pt idx="5">
                  <c:v>พาน</c:v>
                </c:pt>
                <c:pt idx="6">
                  <c:v>ป่าแดด</c:v>
                </c:pt>
                <c:pt idx="7">
                  <c:v>แม่จัน</c:v>
                </c:pt>
                <c:pt idx="8">
                  <c:v>เชียงแสน</c:v>
                </c:pt>
                <c:pt idx="9">
                  <c:v>แม่สาย</c:v>
                </c:pt>
                <c:pt idx="10">
                  <c:v>แม่สรวย</c:v>
                </c:pt>
                <c:pt idx="11">
                  <c:v>เวียงป่าเป้า</c:v>
                </c:pt>
                <c:pt idx="12">
                  <c:v>พญาเม็งราย</c:v>
                </c:pt>
                <c:pt idx="13">
                  <c:v>เวียงแก่น</c:v>
                </c:pt>
                <c:pt idx="14">
                  <c:v>ขุนตาล</c:v>
                </c:pt>
                <c:pt idx="15">
                  <c:v>แม่ฟ้าหลวง</c:v>
                </c:pt>
                <c:pt idx="16">
                  <c:v>แม่ลาว</c:v>
                </c:pt>
                <c:pt idx="17">
                  <c:v>เวียงเชียงรุ้ง</c:v>
                </c:pt>
                <c:pt idx="18">
                  <c:v>ดอยหลวง</c:v>
                </c:pt>
              </c:strCache>
            </c:strRef>
          </c:cat>
          <c:val>
            <c:numRef>
              <c:f>Sheet1!$S$5:$S$23</c:f>
              <c:numCache>
                <c:formatCode>0.00</c:formatCode>
                <c:ptCount val="19"/>
                <c:pt idx="1">
                  <c:v>4.1157909178213749E-2</c:v>
                </c:pt>
                <c:pt idx="2">
                  <c:v>2.0476389469285414</c:v>
                </c:pt>
                <c:pt idx="3">
                  <c:v>3.4994697773064689</c:v>
                </c:pt>
                <c:pt idx="4">
                  <c:v>6.0049019607843137</c:v>
                </c:pt>
                <c:pt idx="5">
                  <c:v>4.9705139005897223</c:v>
                </c:pt>
                <c:pt idx="6">
                  <c:v>2.2988505747126435</c:v>
                </c:pt>
                <c:pt idx="7">
                  <c:v>3.5433070866141732</c:v>
                </c:pt>
                <c:pt idx="8">
                  <c:v>15.028901734104046</c:v>
                </c:pt>
                <c:pt idx="9">
                  <c:v>9.7689075630252109</c:v>
                </c:pt>
                <c:pt idx="10">
                  <c:v>9.8955969133000448</c:v>
                </c:pt>
                <c:pt idx="11">
                  <c:v>1.8813775510204083</c:v>
                </c:pt>
                <c:pt idx="12">
                  <c:v>0.11435105774728416</c:v>
                </c:pt>
                <c:pt idx="13">
                  <c:v>3.5952063914780292</c:v>
                </c:pt>
                <c:pt idx="14">
                  <c:v>1.3577331759149942</c:v>
                </c:pt>
                <c:pt idx="15">
                  <c:v>0.83493898522800258</c:v>
                </c:pt>
                <c:pt idx="16">
                  <c:v>2.0883054892601431</c:v>
                </c:pt>
                <c:pt idx="17">
                  <c:v>21.696696696696698</c:v>
                </c:pt>
                <c:pt idx="18">
                  <c:v>3.2189973614775726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64160"/>
        <c:axId val="159978240"/>
      </c:barChart>
      <c:catAx>
        <c:axId val="15996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H SarabunIT๙" pitchFamily="34" charset="-34"/>
                <a:cs typeface="TH SarabunIT๙" pitchFamily="34" charset="-34"/>
              </a:defRPr>
            </a:pPr>
            <a:endParaRPr lang="th-TH"/>
          </a:p>
        </c:txPr>
        <c:crossAx val="159978240"/>
        <c:crosses val="autoZero"/>
        <c:auto val="1"/>
        <c:lblAlgn val="ctr"/>
        <c:lblOffset val="100"/>
        <c:noMultiLvlLbl val="0"/>
      </c:catAx>
      <c:valAx>
        <c:axId val="159978240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9964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H SarabunIT๙" pitchFamily="34" charset="-34"/>
              <a:cs typeface="TH SarabunIT๙" pitchFamily="34" charset="-34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199C-7161-4EDA-A97B-E23AA0ECAA42}" type="doc">
      <dgm:prSet loTypeId="urn:microsoft.com/office/officeart/2005/8/layout/chevron1" loCatId="process" qsTypeId="urn:microsoft.com/office/officeart/2005/8/quickstyle/3d2#1" qsCatId="3D" csTypeId="urn:microsoft.com/office/officeart/2005/8/colors/colorful1#1" csCatId="colorful" phldr="1"/>
      <dgm:spPr/>
    </dgm:pt>
    <dgm:pt modelId="{08D3ABF9-9759-4C6F-957E-D1C661C07FE5}">
      <dgm:prSet phldrT="[ข้อความ]"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ลดอัตราตาย </a:t>
          </a:r>
          <a:endParaRPr lang="en-US" sz="1800" b="1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1 เป้าหมาย </a:t>
          </a:r>
          <a:endParaRPr lang="en-US" sz="1800" b="1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DD04BB9D-73BA-4556-8644-10CCF969AAB0}" type="parTrans" cxnId="{B6FD7394-50AE-4A60-B478-1834C9D3661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94291334-293E-46AB-A2ED-0B864A3F7771}" type="sibTrans" cxnId="{B6FD7394-50AE-4A60-B478-1834C9D3661C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A221E5A8-FE4B-4440-AA29-EEA8CEE674D1}">
      <dgm:prSet phldrT="[ข้อความ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ลดปัจจัยเสี่ยง </a:t>
          </a:r>
          <a:endParaRPr lang="en-US" sz="1800" b="1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6  เป้าหมาย</a:t>
          </a:r>
          <a:endParaRPr lang="en-US" sz="1800" b="1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ECBE86AD-58D6-47C7-9DB4-F529CA8BA1CC}" type="parTrans" cxnId="{71B8445D-3F5E-441F-94DA-D802F07AE5A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6D7BFCB0-CA04-49D3-8575-1E9CBA1F486D}" type="sibTrans" cxnId="{71B8445D-3F5E-441F-94DA-D802F07AE5A9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BA6C8F25-0C9B-4391-AEE2-AA49A101E939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600" b="1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การเข้าถึงและความ</a:t>
          </a:r>
          <a:r>
            <a:rPr lang="th-TH" sz="1400" b="1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ครอบคลุมของระบบบริการ </a:t>
          </a:r>
          <a:endParaRPr lang="en-US" sz="1400" b="1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 </a:t>
          </a:r>
          <a:r>
            <a:rPr lang="en-US" sz="1800" b="1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2 </a:t>
          </a:r>
          <a:r>
            <a:rPr lang="th-TH" sz="1800" b="1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เป้าหมาย  </a:t>
          </a:r>
          <a:endParaRPr lang="en-US" sz="1800" b="1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104F222B-FB26-4321-89AC-CA8668430019}" type="parTrans" cxnId="{706C1B10-FF8A-4BEF-940B-50C1A401BB9E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E930552B-2C67-48E2-B60D-907BB069490D}" type="sibTrans" cxnId="{706C1B10-FF8A-4BEF-940B-50C1A401BB9E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gm:t>
    </dgm:pt>
    <dgm:pt modelId="{AE517FE7-0B47-4595-B659-B3CC8D608608}" type="pres">
      <dgm:prSet presAssocID="{4B82199C-7161-4EDA-A97B-E23AA0ECAA42}" presName="Name0" presStyleCnt="0">
        <dgm:presLayoutVars>
          <dgm:dir/>
          <dgm:animLvl val="lvl"/>
          <dgm:resizeHandles val="exact"/>
        </dgm:presLayoutVars>
      </dgm:prSet>
      <dgm:spPr/>
    </dgm:pt>
    <dgm:pt modelId="{C2A890ED-B369-48AC-9263-AC32329D8FD8}" type="pres">
      <dgm:prSet presAssocID="{08D3ABF9-9759-4C6F-957E-D1C661C07FE5}" presName="parTxOnly" presStyleLbl="node1" presStyleIdx="0" presStyleCnt="3" custScaleX="87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51643-A235-493A-AB1A-E6627C4D9988}" type="pres">
      <dgm:prSet presAssocID="{94291334-293E-46AB-A2ED-0B864A3F7771}" presName="parTxOnlySpace" presStyleCnt="0"/>
      <dgm:spPr/>
    </dgm:pt>
    <dgm:pt modelId="{CF276B11-67A3-4E0F-BECA-7B44A1F0DC0A}" type="pres">
      <dgm:prSet presAssocID="{A221E5A8-FE4B-4440-AA29-EEA8CEE674D1}" presName="parTxOnly" presStyleLbl="node1" presStyleIdx="1" presStyleCnt="3" custLinFactNeighborY="-17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20EA5-266B-444B-8A1D-920AA00D0AE6}" type="pres">
      <dgm:prSet presAssocID="{6D7BFCB0-CA04-49D3-8575-1E9CBA1F486D}" presName="parTxOnlySpace" presStyleCnt="0"/>
      <dgm:spPr/>
    </dgm:pt>
    <dgm:pt modelId="{CAAB8BAD-0BC7-4FEB-8A3E-3C0CA882A5D1}" type="pres">
      <dgm:prSet presAssocID="{BA6C8F25-0C9B-4391-AEE2-AA49A101E939}" presName="parTxOnly" presStyleLbl="node1" presStyleIdx="2" presStyleCnt="3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8445D-3F5E-441F-94DA-D802F07AE5A9}" srcId="{4B82199C-7161-4EDA-A97B-E23AA0ECAA42}" destId="{A221E5A8-FE4B-4440-AA29-EEA8CEE674D1}" srcOrd="1" destOrd="0" parTransId="{ECBE86AD-58D6-47C7-9DB4-F529CA8BA1CC}" sibTransId="{6D7BFCB0-CA04-49D3-8575-1E9CBA1F486D}"/>
    <dgm:cxn modelId="{706C1B10-FF8A-4BEF-940B-50C1A401BB9E}" srcId="{4B82199C-7161-4EDA-A97B-E23AA0ECAA42}" destId="{BA6C8F25-0C9B-4391-AEE2-AA49A101E939}" srcOrd="2" destOrd="0" parTransId="{104F222B-FB26-4321-89AC-CA8668430019}" sibTransId="{E930552B-2C67-48E2-B60D-907BB069490D}"/>
    <dgm:cxn modelId="{BE416A8C-EF2F-42D4-B76E-1660C7728B05}" type="presOf" srcId="{08D3ABF9-9759-4C6F-957E-D1C661C07FE5}" destId="{C2A890ED-B369-48AC-9263-AC32329D8FD8}" srcOrd="0" destOrd="0" presId="urn:microsoft.com/office/officeart/2005/8/layout/chevron1"/>
    <dgm:cxn modelId="{1639EB1B-8467-491B-B308-1F94DD8EEB1C}" type="presOf" srcId="{4B82199C-7161-4EDA-A97B-E23AA0ECAA42}" destId="{AE517FE7-0B47-4595-B659-B3CC8D608608}" srcOrd="0" destOrd="0" presId="urn:microsoft.com/office/officeart/2005/8/layout/chevron1"/>
    <dgm:cxn modelId="{043C00B9-E67B-46A4-9FBD-07000083792D}" type="presOf" srcId="{BA6C8F25-0C9B-4391-AEE2-AA49A101E939}" destId="{CAAB8BAD-0BC7-4FEB-8A3E-3C0CA882A5D1}" srcOrd="0" destOrd="0" presId="urn:microsoft.com/office/officeart/2005/8/layout/chevron1"/>
    <dgm:cxn modelId="{6EE3239B-6BFD-41FC-945D-82E1FB618C2C}" type="presOf" srcId="{A221E5A8-FE4B-4440-AA29-EEA8CEE674D1}" destId="{CF276B11-67A3-4E0F-BECA-7B44A1F0DC0A}" srcOrd="0" destOrd="0" presId="urn:microsoft.com/office/officeart/2005/8/layout/chevron1"/>
    <dgm:cxn modelId="{B6FD7394-50AE-4A60-B478-1834C9D3661C}" srcId="{4B82199C-7161-4EDA-A97B-E23AA0ECAA42}" destId="{08D3ABF9-9759-4C6F-957E-D1C661C07FE5}" srcOrd="0" destOrd="0" parTransId="{DD04BB9D-73BA-4556-8644-10CCF969AAB0}" sibTransId="{94291334-293E-46AB-A2ED-0B864A3F7771}"/>
    <dgm:cxn modelId="{797FF8DD-3A03-4970-AB10-5E23DE887182}" type="presParOf" srcId="{AE517FE7-0B47-4595-B659-B3CC8D608608}" destId="{C2A890ED-B369-48AC-9263-AC32329D8FD8}" srcOrd="0" destOrd="0" presId="urn:microsoft.com/office/officeart/2005/8/layout/chevron1"/>
    <dgm:cxn modelId="{A8F33705-1A9C-41BC-9398-8B9056D42A6A}" type="presParOf" srcId="{AE517FE7-0B47-4595-B659-B3CC8D608608}" destId="{21C51643-A235-493A-AB1A-E6627C4D9988}" srcOrd="1" destOrd="0" presId="urn:microsoft.com/office/officeart/2005/8/layout/chevron1"/>
    <dgm:cxn modelId="{650D70BD-FA16-4149-B095-29ACE0879F93}" type="presParOf" srcId="{AE517FE7-0B47-4595-B659-B3CC8D608608}" destId="{CF276B11-67A3-4E0F-BECA-7B44A1F0DC0A}" srcOrd="2" destOrd="0" presId="urn:microsoft.com/office/officeart/2005/8/layout/chevron1"/>
    <dgm:cxn modelId="{09729251-9A39-4F54-8D8B-06BF2EC99A34}" type="presParOf" srcId="{AE517FE7-0B47-4595-B659-B3CC8D608608}" destId="{4F120EA5-266B-444B-8A1D-920AA00D0AE6}" srcOrd="3" destOrd="0" presId="urn:microsoft.com/office/officeart/2005/8/layout/chevron1"/>
    <dgm:cxn modelId="{BFA7F9DA-836A-4D77-A6FB-37FD3F2BDFEF}" type="presParOf" srcId="{AE517FE7-0B47-4595-B659-B3CC8D608608}" destId="{CAAB8BAD-0BC7-4FEB-8A3E-3C0CA882A5D1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D37F1-2450-4E4C-BDE9-125D28CF081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8A13E8F1-6B2A-4ABD-8803-0EF3405EF5D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9 </a:t>
          </a:r>
          <a:r>
            <a: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เป้าหมาย เพื่อลดโรคไม่ติดต่อ (</a:t>
          </a:r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NCDs</a:t>
          </a:r>
          <a:r>
            <a: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)</a:t>
          </a:r>
          <a:endParaRPr lang="th-TH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eelawadee" pitchFamily="34" charset="-34"/>
            <a:ea typeface="Tahoma" pitchFamily="34" charset="0"/>
            <a:cs typeface="Leelawadee" pitchFamily="34" charset="-34"/>
          </a:endParaRPr>
        </a:p>
      </dgm:t>
    </dgm:pt>
    <dgm:pt modelId="{BBE5C982-7EFB-4785-BB66-65F2F40AC4A8}" type="sibTrans" cxnId="{ACF8C626-92CB-413C-A395-0B3A284F35C1}">
      <dgm:prSet/>
      <dgm:spPr/>
      <dgm:t>
        <a:bodyPr/>
        <a:lstStyle/>
        <a:p>
          <a:endParaRPr lang="th-TH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eelawadee" pitchFamily="34" charset="-34"/>
            <a:cs typeface="Leelawadee" pitchFamily="34" charset="-34"/>
          </a:endParaRPr>
        </a:p>
      </dgm:t>
    </dgm:pt>
    <dgm:pt modelId="{08A5B893-3CB5-4934-B7D5-182C5246FAE4}" type="parTrans" cxnId="{ACF8C626-92CB-413C-A395-0B3A284F35C1}">
      <dgm:prSet/>
      <dgm:spPr/>
      <dgm:t>
        <a:bodyPr/>
        <a:lstStyle/>
        <a:p>
          <a:endParaRPr lang="th-TH" sz="11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eelawadee" pitchFamily="34" charset="-34"/>
            <a:cs typeface="Leelawadee" pitchFamily="34" charset="-34"/>
          </a:endParaRPr>
        </a:p>
      </dgm:t>
    </dgm:pt>
    <dgm:pt modelId="{9ABD39B6-0ECB-4CDE-A464-6303F677FCD5}" type="pres">
      <dgm:prSet presAssocID="{8F8D37F1-2450-4E4C-BDE9-125D28CF08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23EE12-C003-4C99-BB52-46ACD9CCEA8A}" type="pres">
      <dgm:prSet presAssocID="{8A13E8F1-6B2A-4ABD-8803-0EF3405EF5D3}" presName="parentLin" presStyleCnt="0"/>
      <dgm:spPr/>
    </dgm:pt>
    <dgm:pt modelId="{3A7092B8-EAAC-4D64-9E07-103426B4BD42}" type="pres">
      <dgm:prSet presAssocID="{8A13E8F1-6B2A-4ABD-8803-0EF3405EF5D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5258786-9B6E-42F4-AC08-26EA19FDC2C6}" type="pres">
      <dgm:prSet presAssocID="{8A13E8F1-6B2A-4ABD-8803-0EF3405EF5D3}" presName="parentText" presStyleLbl="node1" presStyleIdx="0" presStyleCnt="1" custScaleX="142997" custScaleY="144990" custLinFactNeighborX="-65436" custLinFactNeighborY="-22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2C348-BF0D-4CB7-8001-25EB0F46AE3F}" type="pres">
      <dgm:prSet presAssocID="{8A13E8F1-6B2A-4ABD-8803-0EF3405EF5D3}" presName="negativeSpace" presStyleCnt="0"/>
      <dgm:spPr/>
    </dgm:pt>
    <dgm:pt modelId="{A024C6FA-63E1-4BC1-8970-3CD5CAC12BB3}" type="pres">
      <dgm:prSet presAssocID="{8A13E8F1-6B2A-4ABD-8803-0EF3405EF5D3}" presName="childText" presStyleLbl="conFgAcc1" presStyleIdx="0" presStyleCnt="1" custScaleY="151366" custLinFactNeighborY="-18404">
        <dgm:presLayoutVars>
          <dgm:bulletEnabled val="1"/>
        </dgm:presLayoutVars>
      </dgm:prSet>
      <dgm:spPr>
        <a:noFill/>
        <a:ln>
          <a:solidFill>
            <a:srgbClr val="00B0F0"/>
          </a:solidFill>
        </a:ln>
      </dgm:spPr>
    </dgm:pt>
  </dgm:ptLst>
  <dgm:cxnLst>
    <dgm:cxn modelId="{ACF8C626-92CB-413C-A395-0B3A284F35C1}" srcId="{8F8D37F1-2450-4E4C-BDE9-125D28CF081A}" destId="{8A13E8F1-6B2A-4ABD-8803-0EF3405EF5D3}" srcOrd="0" destOrd="0" parTransId="{08A5B893-3CB5-4934-B7D5-182C5246FAE4}" sibTransId="{BBE5C982-7EFB-4785-BB66-65F2F40AC4A8}"/>
    <dgm:cxn modelId="{F7B587B7-33D6-4673-B51E-A8AA343753DB}" type="presOf" srcId="{8A13E8F1-6B2A-4ABD-8803-0EF3405EF5D3}" destId="{3A7092B8-EAAC-4D64-9E07-103426B4BD42}" srcOrd="0" destOrd="0" presId="urn:microsoft.com/office/officeart/2005/8/layout/list1"/>
    <dgm:cxn modelId="{0F3D009F-B024-4861-B60A-2299BA67A230}" type="presOf" srcId="{8A13E8F1-6B2A-4ABD-8803-0EF3405EF5D3}" destId="{D5258786-9B6E-42F4-AC08-26EA19FDC2C6}" srcOrd="1" destOrd="0" presId="urn:microsoft.com/office/officeart/2005/8/layout/list1"/>
    <dgm:cxn modelId="{9451915E-C505-4E7E-8015-8CBA09166620}" type="presOf" srcId="{8F8D37F1-2450-4E4C-BDE9-125D28CF081A}" destId="{9ABD39B6-0ECB-4CDE-A464-6303F677FCD5}" srcOrd="0" destOrd="0" presId="urn:microsoft.com/office/officeart/2005/8/layout/list1"/>
    <dgm:cxn modelId="{D0C6E144-F8B6-47B0-8DBE-D0D6AF4AB89D}" type="presParOf" srcId="{9ABD39B6-0ECB-4CDE-A464-6303F677FCD5}" destId="{1A23EE12-C003-4C99-BB52-46ACD9CCEA8A}" srcOrd="0" destOrd="0" presId="urn:microsoft.com/office/officeart/2005/8/layout/list1"/>
    <dgm:cxn modelId="{64A933DC-E693-49CA-A2FB-3AC7944EC824}" type="presParOf" srcId="{1A23EE12-C003-4C99-BB52-46ACD9CCEA8A}" destId="{3A7092B8-EAAC-4D64-9E07-103426B4BD42}" srcOrd="0" destOrd="0" presId="urn:microsoft.com/office/officeart/2005/8/layout/list1"/>
    <dgm:cxn modelId="{C4A151E6-66A8-4320-957F-03D3CAC3F940}" type="presParOf" srcId="{1A23EE12-C003-4C99-BB52-46ACD9CCEA8A}" destId="{D5258786-9B6E-42F4-AC08-26EA19FDC2C6}" srcOrd="1" destOrd="0" presId="urn:microsoft.com/office/officeart/2005/8/layout/list1"/>
    <dgm:cxn modelId="{55724F8B-9D4F-44C7-AA99-84AF7B384E4D}" type="presParOf" srcId="{9ABD39B6-0ECB-4CDE-A464-6303F677FCD5}" destId="{DB82C348-BF0D-4CB7-8001-25EB0F46AE3F}" srcOrd="1" destOrd="0" presId="urn:microsoft.com/office/officeart/2005/8/layout/list1"/>
    <dgm:cxn modelId="{E0AE081F-B1BA-40FE-BBFB-69B873BFBC4F}" type="presParOf" srcId="{9ABD39B6-0ECB-4CDE-A464-6303F677FCD5}" destId="{A024C6FA-63E1-4BC1-8970-3CD5CAC12BB3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527D7-29AC-4596-8673-F3CCFF1CCFB4}" type="doc">
      <dgm:prSet loTypeId="urn:microsoft.com/office/officeart/2008/layout/PictureStrips" loCatId="list" qsTypeId="urn:microsoft.com/office/officeart/2005/8/quickstyle/simple1" qsCatId="simple" csTypeId="urn:microsoft.com/office/officeart/2005/8/colors/colorful1#3" csCatId="colorful" phldr="1"/>
      <dgm:spPr/>
    </dgm:pt>
    <dgm:pt modelId="{340129EA-9BBA-4CE2-B2FA-A3AE070FCDE7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1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สร้างเสริมความเข้มแข็งและพัฒนาขีดความ สามารถในการควบคุมยาสูบของประเทศ</a:t>
          </a:r>
          <a:endParaRPr lang="th-TH" sz="2400" b="1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8D107803-6A3C-4C3E-97ED-243E8A9EEAC5}" type="parTrans" cxnId="{5860644C-C4CE-48CC-9C6C-A818DABCDD2B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D6E10F-7900-48EB-8EA7-76532A61CB17}" type="sibTrans" cxnId="{5860644C-C4CE-48CC-9C6C-A818DABCDD2B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D17D050-F78E-4EA0-AA73-C29EE45ABA42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2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ป้องกันมิให้เกิดผู้เสพรายใหม่ และระวังธุรกิจยาสูบ</a:t>
          </a:r>
          <a:endParaRPr lang="th-TH" sz="2400" b="1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7A8132A0-8F04-4822-94FE-548DCE2F824A}" type="parTrans" cxnId="{B4D9A05F-5D37-4C43-A241-037E956FFA3F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63BD39-50C1-4F28-800A-F737CC41D8A6}" type="sibTrans" cxnId="{B4D9A05F-5D37-4C43-A241-037E956FFA3F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C4DE34-1A6F-43B3-871B-323D165158F9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3200" b="1" dirty="0" smtClean="0">
              <a:solidFill>
                <a:srgbClr val="FF0000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3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3200" b="1" dirty="0" smtClean="0">
              <a:solidFill>
                <a:srgbClr val="FF0000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ช่วยผู้เสพให้เลิกใช้ยาสูบ</a:t>
          </a:r>
          <a:endParaRPr lang="th-TH" sz="3200" b="1" dirty="0">
            <a:solidFill>
              <a:srgbClr val="FF0000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C3095918-E445-41A8-A0F4-CF2594016632}" type="parTrans" cxnId="{4E4D9E01-D8B9-4ABD-ABF7-EF9C4AF3888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4BE84EA-C69B-40D9-A22B-9905B6D9453A}" type="sibTrans" cxnId="{4E4D9E01-D8B9-4ABD-ABF7-EF9C4AF3888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4F88B5-6AB3-4F81-A198-D235D5B0AF03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4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ควบคุมและเปิดเผยส่วนประกอบ      ผลิตภัณฑ์ยาสูบ</a:t>
          </a:r>
          <a:endParaRPr lang="th-TH" sz="2400" b="1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F5D3CC5C-7B0E-4612-B33A-235A01F94835}" type="parTrans" cxnId="{C6D984BD-8F7B-4B5D-9DDA-3A37DE4EA64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619F31-D847-46B7-821F-6FBA75AD3157}" type="sibTrans" cxnId="{C6D984BD-8F7B-4B5D-9DDA-3A37DE4EA64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D34B625-1028-4DFB-B236-D62CDA67A78D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6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ใช้มาตรการภาษีและปราบปรามเพื่อควบคุมยาสูบ</a:t>
          </a:r>
          <a:endParaRPr lang="th-TH" sz="2400" b="1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4C96EE81-A80A-4547-A4DA-331AF55E043E}" type="parTrans" cxnId="{4F0F0899-5701-472F-AB49-E3284AA00C49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122C8D-BBCD-410B-9663-6F7A179B629D}" type="sibTrans" cxnId="{4F0F0899-5701-472F-AB49-E3284AA00C49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8769C1-8C04-488A-ABEB-764F7A16176C}">
      <dgm:prSet phldrT="[ข้อความ]" custT="1"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5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th-TH" sz="2400" b="1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 ทำสิ่งแวดล้อมให้ปลอดควันบุหรี่</a:t>
          </a:r>
          <a:endParaRPr lang="th-TH" sz="2400" b="1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gm:t>
    </dgm:pt>
    <dgm:pt modelId="{7FEEFBE1-FF46-4418-A13A-25CB34E5CDD0}" type="sibTrans" cxnId="{F98AC78A-507C-470E-BB9B-C4B1718FC55E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3BDD9A-2C47-4137-90F2-71C85660CDAC}" type="parTrans" cxnId="{F98AC78A-507C-470E-BB9B-C4B1718FC55E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</a:pPr>
          <a:endParaRPr lang="th-TH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A2235D-6339-4D91-8054-47BF3898D57C}" type="pres">
      <dgm:prSet presAssocID="{FD2527D7-29AC-4596-8673-F3CCFF1CCFB4}" presName="Name0" presStyleCnt="0">
        <dgm:presLayoutVars>
          <dgm:dir/>
          <dgm:resizeHandles val="exact"/>
        </dgm:presLayoutVars>
      </dgm:prSet>
      <dgm:spPr/>
    </dgm:pt>
    <dgm:pt modelId="{C822FB44-BCD5-40FA-9E8C-AF7CCF6CEA8B}" type="pres">
      <dgm:prSet presAssocID="{340129EA-9BBA-4CE2-B2FA-A3AE070FCDE7}" presName="composite" presStyleCnt="0"/>
      <dgm:spPr/>
    </dgm:pt>
    <dgm:pt modelId="{68F622C7-896D-4747-8BCF-95C3A10AAE70}" type="pres">
      <dgm:prSet presAssocID="{340129EA-9BBA-4CE2-B2FA-A3AE070FCDE7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B0A99A-2C40-445F-8C11-39EA96A23878}" type="pres">
      <dgm:prSet presAssocID="{340129EA-9BBA-4CE2-B2FA-A3AE070FCDE7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8457B52D-8A25-4B99-B8DE-31145DC15C99}" type="pres">
      <dgm:prSet presAssocID="{40D6E10F-7900-48EB-8EA7-76532A61CB17}" presName="sibTrans" presStyleCnt="0"/>
      <dgm:spPr/>
    </dgm:pt>
    <dgm:pt modelId="{37B563A0-7FB6-40E6-8516-185F83F5C391}" type="pres">
      <dgm:prSet presAssocID="{BD17D050-F78E-4EA0-AA73-C29EE45ABA42}" presName="composite" presStyleCnt="0"/>
      <dgm:spPr/>
    </dgm:pt>
    <dgm:pt modelId="{D7FC5B9B-4EF0-452D-AC13-00245E3159D4}" type="pres">
      <dgm:prSet presAssocID="{BD17D050-F78E-4EA0-AA73-C29EE45ABA4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08D040-4BD4-42E9-8DF8-233DE143CF27}" type="pres">
      <dgm:prSet presAssocID="{BD17D050-F78E-4EA0-AA73-C29EE45ABA42}" presName="rect2" presStyleLbl="fgImgPlace1" presStyleIdx="1" presStyleCnt="6"/>
      <dgm:spPr/>
    </dgm:pt>
    <dgm:pt modelId="{1B54A47E-A6ED-4102-ABC9-CB117CDA5D47}" type="pres">
      <dgm:prSet presAssocID="{6363BD39-50C1-4F28-800A-F737CC41D8A6}" presName="sibTrans" presStyleCnt="0"/>
      <dgm:spPr/>
    </dgm:pt>
    <dgm:pt modelId="{691C4ED5-F51D-46A1-8DC4-52209CACB55B}" type="pres">
      <dgm:prSet presAssocID="{1DC4DE34-1A6F-43B3-871B-323D165158F9}" presName="composite" presStyleCnt="0"/>
      <dgm:spPr/>
    </dgm:pt>
    <dgm:pt modelId="{277B7CAB-B129-4373-AFE9-193586F8BD8E}" type="pres">
      <dgm:prSet presAssocID="{1DC4DE34-1A6F-43B3-871B-323D165158F9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4650F0-8D93-4F71-95D3-FCF5380AAACF}" type="pres">
      <dgm:prSet presAssocID="{1DC4DE34-1A6F-43B3-871B-323D165158F9}" presName="rect2" presStyleLbl="fgImgPlace1" presStyleIdx="2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606C8EBF-8AF9-4D89-BE16-CA27B9363299}" type="pres">
      <dgm:prSet presAssocID="{24BE84EA-C69B-40D9-A22B-9905B6D9453A}" presName="sibTrans" presStyleCnt="0"/>
      <dgm:spPr/>
    </dgm:pt>
    <dgm:pt modelId="{48600997-FEFC-4CF5-B957-E303BA002273}" type="pres">
      <dgm:prSet presAssocID="{364F88B5-6AB3-4F81-A198-D235D5B0AF03}" presName="composite" presStyleCnt="0"/>
      <dgm:spPr/>
    </dgm:pt>
    <dgm:pt modelId="{767C87C3-9574-4BB4-9D48-D2F7A8853B0B}" type="pres">
      <dgm:prSet presAssocID="{364F88B5-6AB3-4F81-A198-D235D5B0AF0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2DC919-98F8-4D76-9738-A72418C22D85}" type="pres">
      <dgm:prSet presAssocID="{364F88B5-6AB3-4F81-A198-D235D5B0AF03}" presName="rect2" presStyleLbl="fgImgPlac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BE4A3B9-2AF5-48C7-A2CE-98DFA7CF3A73}" type="pres">
      <dgm:prSet presAssocID="{00619F31-D847-46B7-821F-6FBA75AD3157}" presName="sibTrans" presStyleCnt="0"/>
      <dgm:spPr/>
    </dgm:pt>
    <dgm:pt modelId="{B2483DD5-6A0F-41B3-A608-42DF17D42C81}" type="pres">
      <dgm:prSet presAssocID="{D48769C1-8C04-488A-ABEB-764F7A16176C}" presName="composite" presStyleCnt="0"/>
      <dgm:spPr/>
    </dgm:pt>
    <dgm:pt modelId="{1174AA76-E1D6-444B-B3F8-2DEF49B5A160}" type="pres">
      <dgm:prSet presAssocID="{D48769C1-8C04-488A-ABEB-764F7A16176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FD071B-0F7F-40EB-A78A-D1179887BEB2}" type="pres">
      <dgm:prSet presAssocID="{D48769C1-8C04-488A-ABEB-764F7A16176C}" presName="rect2" presStyleLbl="fgImgPlace1" presStyleIdx="4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6D2EB3D-08C6-4ACC-B4E6-54E59EB264F2}" type="pres">
      <dgm:prSet presAssocID="{7FEEFBE1-FF46-4418-A13A-25CB34E5CDD0}" presName="sibTrans" presStyleCnt="0"/>
      <dgm:spPr/>
    </dgm:pt>
    <dgm:pt modelId="{26674BAA-BC8F-4D87-8ECF-158081495387}" type="pres">
      <dgm:prSet presAssocID="{DD34B625-1028-4DFB-B236-D62CDA67A78D}" presName="composite" presStyleCnt="0"/>
      <dgm:spPr/>
    </dgm:pt>
    <dgm:pt modelId="{32713B92-B493-4049-A3EF-96D044E3C252}" type="pres">
      <dgm:prSet presAssocID="{DD34B625-1028-4DFB-B236-D62CDA67A78D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C2684EC-5B7E-477F-A917-23DB572E202B}" type="pres">
      <dgm:prSet presAssocID="{DD34B625-1028-4DFB-B236-D62CDA67A78D}" presName="rect2" presStyleLbl="fgImgPlace1" presStyleIdx="5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039FE6F4-CA7C-446D-B0BA-184A48CB317F}" type="presOf" srcId="{FD2527D7-29AC-4596-8673-F3CCFF1CCFB4}" destId="{87A2235D-6339-4D91-8054-47BF3898D57C}" srcOrd="0" destOrd="0" presId="urn:microsoft.com/office/officeart/2008/layout/PictureStrips"/>
    <dgm:cxn modelId="{055B6A9C-DF17-48B9-BDFF-FCF617030035}" type="presOf" srcId="{340129EA-9BBA-4CE2-B2FA-A3AE070FCDE7}" destId="{68F622C7-896D-4747-8BCF-95C3A10AAE70}" srcOrd="0" destOrd="0" presId="urn:microsoft.com/office/officeart/2008/layout/PictureStrips"/>
    <dgm:cxn modelId="{15650657-3413-473D-9AD9-40210A2C6CCE}" type="presOf" srcId="{364F88B5-6AB3-4F81-A198-D235D5B0AF03}" destId="{767C87C3-9574-4BB4-9D48-D2F7A8853B0B}" srcOrd="0" destOrd="0" presId="urn:microsoft.com/office/officeart/2008/layout/PictureStrips"/>
    <dgm:cxn modelId="{77DFB3D9-154D-48F2-B075-CC7F551271AE}" type="presOf" srcId="{DD34B625-1028-4DFB-B236-D62CDA67A78D}" destId="{32713B92-B493-4049-A3EF-96D044E3C252}" srcOrd="0" destOrd="0" presId="urn:microsoft.com/office/officeart/2008/layout/PictureStrips"/>
    <dgm:cxn modelId="{4E4D9E01-D8B9-4ABD-ABF7-EF9C4AF38885}" srcId="{FD2527D7-29AC-4596-8673-F3CCFF1CCFB4}" destId="{1DC4DE34-1A6F-43B3-871B-323D165158F9}" srcOrd="2" destOrd="0" parTransId="{C3095918-E445-41A8-A0F4-CF2594016632}" sibTransId="{24BE84EA-C69B-40D9-A22B-9905B6D9453A}"/>
    <dgm:cxn modelId="{F98AC78A-507C-470E-BB9B-C4B1718FC55E}" srcId="{FD2527D7-29AC-4596-8673-F3CCFF1CCFB4}" destId="{D48769C1-8C04-488A-ABEB-764F7A16176C}" srcOrd="4" destOrd="0" parTransId="{463BDD9A-2C47-4137-90F2-71C85660CDAC}" sibTransId="{7FEEFBE1-FF46-4418-A13A-25CB34E5CDD0}"/>
    <dgm:cxn modelId="{D43A3B36-44F3-49E9-BE43-F12AA8F13D87}" type="presOf" srcId="{BD17D050-F78E-4EA0-AA73-C29EE45ABA42}" destId="{D7FC5B9B-4EF0-452D-AC13-00245E3159D4}" srcOrd="0" destOrd="0" presId="urn:microsoft.com/office/officeart/2008/layout/PictureStrips"/>
    <dgm:cxn modelId="{B4D9A05F-5D37-4C43-A241-037E956FFA3F}" srcId="{FD2527D7-29AC-4596-8673-F3CCFF1CCFB4}" destId="{BD17D050-F78E-4EA0-AA73-C29EE45ABA42}" srcOrd="1" destOrd="0" parTransId="{7A8132A0-8F04-4822-94FE-548DCE2F824A}" sibTransId="{6363BD39-50C1-4F28-800A-F737CC41D8A6}"/>
    <dgm:cxn modelId="{C6D984BD-8F7B-4B5D-9DDA-3A37DE4EA641}" srcId="{FD2527D7-29AC-4596-8673-F3CCFF1CCFB4}" destId="{364F88B5-6AB3-4F81-A198-D235D5B0AF03}" srcOrd="3" destOrd="0" parTransId="{F5D3CC5C-7B0E-4612-B33A-235A01F94835}" sibTransId="{00619F31-D847-46B7-821F-6FBA75AD3157}"/>
    <dgm:cxn modelId="{5860644C-C4CE-48CC-9C6C-A818DABCDD2B}" srcId="{FD2527D7-29AC-4596-8673-F3CCFF1CCFB4}" destId="{340129EA-9BBA-4CE2-B2FA-A3AE070FCDE7}" srcOrd="0" destOrd="0" parTransId="{8D107803-6A3C-4C3E-97ED-243E8A9EEAC5}" sibTransId="{40D6E10F-7900-48EB-8EA7-76532A61CB17}"/>
    <dgm:cxn modelId="{5D59D7A5-5AE0-4B3D-91DC-382AB05AD62B}" type="presOf" srcId="{1DC4DE34-1A6F-43B3-871B-323D165158F9}" destId="{277B7CAB-B129-4373-AFE9-193586F8BD8E}" srcOrd="0" destOrd="0" presId="urn:microsoft.com/office/officeart/2008/layout/PictureStrips"/>
    <dgm:cxn modelId="{B8231EB7-2EF7-45D0-9FE1-0DF4CB950E30}" type="presOf" srcId="{D48769C1-8C04-488A-ABEB-764F7A16176C}" destId="{1174AA76-E1D6-444B-B3F8-2DEF49B5A160}" srcOrd="0" destOrd="0" presId="urn:microsoft.com/office/officeart/2008/layout/PictureStrips"/>
    <dgm:cxn modelId="{4F0F0899-5701-472F-AB49-E3284AA00C49}" srcId="{FD2527D7-29AC-4596-8673-F3CCFF1CCFB4}" destId="{DD34B625-1028-4DFB-B236-D62CDA67A78D}" srcOrd="5" destOrd="0" parTransId="{4C96EE81-A80A-4547-A4DA-331AF55E043E}" sibTransId="{3A122C8D-BBCD-410B-9663-6F7A179B629D}"/>
    <dgm:cxn modelId="{A31EF507-0096-4090-A839-D2F63DB52681}" type="presParOf" srcId="{87A2235D-6339-4D91-8054-47BF3898D57C}" destId="{C822FB44-BCD5-40FA-9E8C-AF7CCF6CEA8B}" srcOrd="0" destOrd="0" presId="urn:microsoft.com/office/officeart/2008/layout/PictureStrips"/>
    <dgm:cxn modelId="{FF8AE134-7260-4942-8A0E-451EB6AD144B}" type="presParOf" srcId="{C822FB44-BCD5-40FA-9E8C-AF7CCF6CEA8B}" destId="{68F622C7-896D-4747-8BCF-95C3A10AAE70}" srcOrd="0" destOrd="0" presId="urn:microsoft.com/office/officeart/2008/layout/PictureStrips"/>
    <dgm:cxn modelId="{8E289349-18F3-4253-91A1-D0A78E3054BB}" type="presParOf" srcId="{C822FB44-BCD5-40FA-9E8C-AF7CCF6CEA8B}" destId="{95B0A99A-2C40-445F-8C11-39EA96A23878}" srcOrd="1" destOrd="0" presId="urn:microsoft.com/office/officeart/2008/layout/PictureStrips"/>
    <dgm:cxn modelId="{7F56BDBF-F5C3-4BE5-8D6C-4C2284B3954B}" type="presParOf" srcId="{87A2235D-6339-4D91-8054-47BF3898D57C}" destId="{8457B52D-8A25-4B99-B8DE-31145DC15C99}" srcOrd="1" destOrd="0" presId="urn:microsoft.com/office/officeart/2008/layout/PictureStrips"/>
    <dgm:cxn modelId="{A2D006CF-812E-41B0-BFBD-A1D86661C647}" type="presParOf" srcId="{87A2235D-6339-4D91-8054-47BF3898D57C}" destId="{37B563A0-7FB6-40E6-8516-185F83F5C391}" srcOrd="2" destOrd="0" presId="urn:microsoft.com/office/officeart/2008/layout/PictureStrips"/>
    <dgm:cxn modelId="{F2E06650-65DC-4FF7-ABA5-E22E94E1CB4A}" type="presParOf" srcId="{37B563A0-7FB6-40E6-8516-185F83F5C391}" destId="{D7FC5B9B-4EF0-452D-AC13-00245E3159D4}" srcOrd="0" destOrd="0" presId="urn:microsoft.com/office/officeart/2008/layout/PictureStrips"/>
    <dgm:cxn modelId="{B8E174ED-0053-4B26-B249-B86F99C0E237}" type="presParOf" srcId="{37B563A0-7FB6-40E6-8516-185F83F5C391}" destId="{A908D040-4BD4-42E9-8DF8-233DE143CF27}" srcOrd="1" destOrd="0" presId="urn:microsoft.com/office/officeart/2008/layout/PictureStrips"/>
    <dgm:cxn modelId="{AAF96D5A-167E-450C-B796-A1B8FE35D758}" type="presParOf" srcId="{87A2235D-6339-4D91-8054-47BF3898D57C}" destId="{1B54A47E-A6ED-4102-ABC9-CB117CDA5D47}" srcOrd="3" destOrd="0" presId="urn:microsoft.com/office/officeart/2008/layout/PictureStrips"/>
    <dgm:cxn modelId="{0DBCB312-2B42-4320-A36C-AA079A1A6034}" type="presParOf" srcId="{87A2235D-6339-4D91-8054-47BF3898D57C}" destId="{691C4ED5-F51D-46A1-8DC4-52209CACB55B}" srcOrd="4" destOrd="0" presId="urn:microsoft.com/office/officeart/2008/layout/PictureStrips"/>
    <dgm:cxn modelId="{8C91F6A6-FD72-40BB-8AA1-71E7F80B7285}" type="presParOf" srcId="{691C4ED5-F51D-46A1-8DC4-52209CACB55B}" destId="{277B7CAB-B129-4373-AFE9-193586F8BD8E}" srcOrd="0" destOrd="0" presId="urn:microsoft.com/office/officeart/2008/layout/PictureStrips"/>
    <dgm:cxn modelId="{41677E62-5108-4E08-89E8-11B92A0B48F6}" type="presParOf" srcId="{691C4ED5-F51D-46A1-8DC4-52209CACB55B}" destId="{C14650F0-8D93-4F71-95D3-FCF5380AAACF}" srcOrd="1" destOrd="0" presId="urn:microsoft.com/office/officeart/2008/layout/PictureStrips"/>
    <dgm:cxn modelId="{9B2ED88B-7F7A-4938-A077-9FE7F717A61E}" type="presParOf" srcId="{87A2235D-6339-4D91-8054-47BF3898D57C}" destId="{606C8EBF-8AF9-4D89-BE16-CA27B9363299}" srcOrd="5" destOrd="0" presId="urn:microsoft.com/office/officeart/2008/layout/PictureStrips"/>
    <dgm:cxn modelId="{BE3C67C6-1440-4FA7-A627-44EFD55E384E}" type="presParOf" srcId="{87A2235D-6339-4D91-8054-47BF3898D57C}" destId="{48600997-FEFC-4CF5-B957-E303BA002273}" srcOrd="6" destOrd="0" presId="urn:microsoft.com/office/officeart/2008/layout/PictureStrips"/>
    <dgm:cxn modelId="{CD31691E-F12C-41BA-8BB2-671D8D0C4502}" type="presParOf" srcId="{48600997-FEFC-4CF5-B957-E303BA002273}" destId="{767C87C3-9574-4BB4-9D48-D2F7A8853B0B}" srcOrd="0" destOrd="0" presId="urn:microsoft.com/office/officeart/2008/layout/PictureStrips"/>
    <dgm:cxn modelId="{50964C73-32C2-4919-A410-177F26B2EED9}" type="presParOf" srcId="{48600997-FEFC-4CF5-B957-E303BA002273}" destId="{DB2DC919-98F8-4D76-9738-A72418C22D85}" srcOrd="1" destOrd="0" presId="urn:microsoft.com/office/officeart/2008/layout/PictureStrips"/>
    <dgm:cxn modelId="{04150D18-6288-4181-9CCB-D34999604FD3}" type="presParOf" srcId="{87A2235D-6339-4D91-8054-47BF3898D57C}" destId="{FBE4A3B9-2AF5-48C7-A2CE-98DFA7CF3A73}" srcOrd="7" destOrd="0" presId="urn:microsoft.com/office/officeart/2008/layout/PictureStrips"/>
    <dgm:cxn modelId="{6B1F9401-62D9-4D2A-92B0-EA5D5C76D1CF}" type="presParOf" srcId="{87A2235D-6339-4D91-8054-47BF3898D57C}" destId="{B2483DD5-6A0F-41B3-A608-42DF17D42C81}" srcOrd="8" destOrd="0" presId="urn:microsoft.com/office/officeart/2008/layout/PictureStrips"/>
    <dgm:cxn modelId="{FB55F4FF-1CD4-43C4-AF0A-41D64B81D0AE}" type="presParOf" srcId="{B2483DD5-6A0F-41B3-A608-42DF17D42C81}" destId="{1174AA76-E1D6-444B-B3F8-2DEF49B5A160}" srcOrd="0" destOrd="0" presId="urn:microsoft.com/office/officeart/2008/layout/PictureStrips"/>
    <dgm:cxn modelId="{CCD84768-BA86-4907-9D41-C64D2470E65A}" type="presParOf" srcId="{B2483DD5-6A0F-41B3-A608-42DF17D42C81}" destId="{70FD071B-0F7F-40EB-A78A-D1179887BEB2}" srcOrd="1" destOrd="0" presId="urn:microsoft.com/office/officeart/2008/layout/PictureStrips"/>
    <dgm:cxn modelId="{32B0A1F6-38F5-443C-9989-E4C6A107EF64}" type="presParOf" srcId="{87A2235D-6339-4D91-8054-47BF3898D57C}" destId="{A6D2EB3D-08C6-4ACC-B4E6-54E59EB264F2}" srcOrd="9" destOrd="0" presId="urn:microsoft.com/office/officeart/2008/layout/PictureStrips"/>
    <dgm:cxn modelId="{BE9A7A09-B00F-4573-AAE7-795D9299E25D}" type="presParOf" srcId="{87A2235D-6339-4D91-8054-47BF3898D57C}" destId="{26674BAA-BC8F-4D87-8ECF-158081495387}" srcOrd="10" destOrd="0" presId="urn:microsoft.com/office/officeart/2008/layout/PictureStrips"/>
    <dgm:cxn modelId="{A5B1A284-D102-4EC2-A4BB-BD9E81E05BD3}" type="presParOf" srcId="{26674BAA-BC8F-4D87-8ECF-158081495387}" destId="{32713B92-B493-4049-A3EF-96D044E3C252}" srcOrd="0" destOrd="0" presId="urn:microsoft.com/office/officeart/2008/layout/PictureStrips"/>
    <dgm:cxn modelId="{8E5A15AC-54DB-438A-BE26-5781B5B910D0}" type="presParOf" srcId="{26674BAA-BC8F-4D87-8ECF-158081495387}" destId="{AC2684EC-5B7E-477F-A917-23DB572E20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F6DF5-A39E-4C1E-8588-0F0A0CEA4E3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608F378-A990-4EED-8A24-8D38EF79817D}">
      <dgm:prSet phldrT="[ข้อความ]" custT="1"/>
      <dgm:spPr>
        <a:solidFill>
          <a:srgbClr val="006600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อัตราการสูบบุหรี่ ฯอายุ 15 ปีขึ้นไป(โดยรวม) 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964FE087-7830-4884-A907-083C06AC93FD}" type="parTrans" cxnId="{FB1E0E90-35EB-4C3F-AF9F-4F30C92D1887}">
      <dgm:prSet/>
      <dgm:spPr/>
      <dgm:t>
        <a:bodyPr/>
        <a:lstStyle/>
        <a:p>
          <a:endParaRPr lang="th-TH" sz="1200"/>
        </a:p>
      </dgm:t>
    </dgm:pt>
    <dgm:pt modelId="{15386022-5228-4284-8F7B-0368781C9C81}" type="sibTrans" cxnId="{FB1E0E90-35EB-4C3F-AF9F-4F30C92D1887}">
      <dgm:prSet/>
      <dgm:spPr/>
      <dgm:t>
        <a:bodyPr/>
        <a:lstStyle/>
        <a:p>
          <a:endParaRPr lang="th-TH" sz="1200"/>
        </a:p>
      </dgm:t>
    </dgm:pt>
    <dgm:pt modelId="{47C956DD-5202-44F3-B62D-1CC4E2270804}">
      <dgm:prSet phldrT="[ข้อความ]" custT="1"/>
      <dgm:spPr/>
      <dgm:t>
        <a:bodyPr/>
        <a:lstStyle/>
        <a:p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17%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E2DFF5-A7F3-4D9D-A987-590AE06CEBE9}" type="parTrans" cxnId="{10443390-7250-49ED-92E1-653779152436}">
      <dgm:prSet/>
      <dgm:spPr/>
      <dgm:t>
        <a:bodyPr/>
        <a:lstStyle/>
        <a:p>
          <a:endParaRPr lang="th-TH" sz="1200"/>
        </a:p>
      </dgm:t>
    </dgm:pt>
    <dgm:pt modelId="{108CBA81-45B5-4198-B67A-69C38A5CA49F}" type="sibTrans" cxnId="{10443390-7250-49ED-92E1-653779152436}">
      <dgm:prSet/>
      <dgm:spPr/>
      <dgm:t>
        <a:bodyPr/>
        <a:lstStyle/>
        <a:p>
          <a:endParaRPr lang="th-TH" sz="1200"/>
        </a:p>
      </dgm:t>
    </dgm:pt>
    <dgm:pt modelId="{F42DBB7A-010A-453B-AA11-D8280BA042AD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16.5%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82695A-B0CE-4EF5-92A9-B5A56BFEE1B0}" type="parTrans" cxnId="{11FA7215-D457-4F5E-AB16-CD170FD9895F}">
      <dgm:prSet/>
      <dgm:spPr/>
      <dgm:t>
        <a:bodyPr/>
        <a:lstStyle/>
        <a:p>
          <a:endParaRPr lang="th-TH" sz="1200"/>
        </a:p>
      </dgm:t>
    </dgm:pt>
    <dgm:pt modelId="{61114E2D-9708-4CC8-A5BF-9CEF75CCC3F0}" type="sibTrans" cxnId="{11FA7215-D457-4F5E-AB16-CD170FD9895F}">
      <dgm:prSet/>
      <dgm:spPr/>
      <dgm:t>
        <a:bodyPr/>
        <a:lstStyle/>
        <a:p>
          <a:endParaRPr lang="th-TH" sz="1200"/>
        </a:p>
      </dgm:t>
    </dgm:pt>
    <dgm:pt modelId="{860E6466-2C41-42B2-ABFD-5992FD6DC1F0}">
      <dgm:prSet phldrT="[ข้อความ]" custT="1"/>
      <dgm:spPr>
        <a:solidFill>
          <a:srgbClr val="006600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อัตราการสูบบุหรี่ในกลุ่มวัยรุ่นอายุ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15- 19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ปี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0557D647-FF8B-44B0-B157-04E92B1247DE}" type="parTrans" cxnId="{96F04877-B28A-4088-90DD-E2D38405291E}">
      <dgm:prSet/>
      <dgm:spPr/>
      <dgm:t>
        <a:bodyPr/>
        <a:lstStyle/>
        <a:p>
          <a:endParaRPr lang="th-TH" sz="1200"/>
        </a:p>
      </dgm:t>
    </dgm:pt>
    <dgm:pt modelId="{308C3B99-F198-4D59-A81C-EB3F30F94B1A}" type="sibTrans" cxnId="{96F04877-B28A-4088-90DD-E2D38405291E}">
      <dgm:prSet/>
      <dgm:spPr/>
      <dgm:t>
        <a:bodyPr/>
        <a:lstStyle/>
        <a:p>
          <a:endParaRPr lang="th-TH" sz="1200"/>
        </a:p>
      </dgm:t>
    </dgm:pt>
    <dgm:pt modelId="{166B10CA-6491-4342-BF85-C99D378373DE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9</a:t>
          </a:r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6001E9-9E46-4746-926E-4EDB9DDCA35A}" type="parTrans" cxnId="{0EEA7927-313D-40EB-8EC1-BF4CDA26B1FE}">
      <dgm:prSet/>
      <dgm:spPr/>
      <dgm:t>
        <a:bodyPr/>
        <a:lstStyle/>
        <a:p>
          <a:endParaRPr lang="th-TH" sz="1200"/>
        </a:p>
      </dgm:t>
    </dgm:pt>
    <dgm:pt modelId="{C0F26B06-2521-4E08-A6F6-98451FCB9EF7}" type="sibTrans" cxnId="{0EEA7927-313D-40EB-8EC1-BF4CDA26B1FE}">
      <dgm:prSet/>
      <dgm:spPr/>
      <dgm:t>
        <a:bodyPr/>
        <a:lstStyle/>
        <a:p>
          <a:endParaRPr lang="th-TH" sz="1200"/>
        </a:p>
      </dgm:t>
    </dgm:pt>
    <dgm:pt modelId="{61B6A59F-7A32-479E-97B9-494214DD9449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8.5</a:t>
          </a:r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22BEADC-D3C5-460D-B2F5-E19438A1AE1A}" type="parTrans" cxnId="{B63DFE68-7D91-431D-92CB-6984D2463DC4}">
      <dgm:prSet/>
      <dgm:spPr/>
      <dgm:t>
        <a:bodyPr/>
        <a:lstStyle/>
        <a:p>
          <a:endParaRPr lang="th-TH" sz="1200"/>
        </a:p>
      </dgm:t>
    </dgm:pt>
    <dgm:pt modelId="{645E7974-52CD-40E9-8AD6-8B45F2DC80FD}" type="sibTrans" cxnId="{B63DFE68-7D91-431D-92CB-6984D2463DC4}">
      <dgm:prSet/>
      <dgm:spPr/>
      <dgm:t>
        <a:bodyPr/>
        <a:lstStyle/>
        <a:p>
          <a:endParaRPr lang="th-TH" sz="1200"/>
        </a:p>
      </dgm:t>
    </dgm:pt>
    <dgm:pt modelId="{E5E18650-C7F2-458A-AC3F-BDC1814CC7D0}">
      <dgm:prSet phldrT="[ข้อความ]" custT="1"/>
      <dgm:spPr>
        <a:solidFill>
          <a:srgbClr val="006600"/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อัตราการได้รับควันบุหรี่มือสองของประชาชน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4780A612-272F-4125-84D7-45116BE1FB20}" type="parTrans" cxnId="{84B64A67-A750-47CB-8792-B20DFD3B20CD}">
      <dgm:prSet/>
      <dgm:spPr/>
      <dgm:t>
        <a:bodyPr/>
        <a:lstStyle/>
        <a:p>
          <a:endParaRPr lang="th-TH" sz="1200"/>
        </a:p>
      </dgm:t>
    </dgm:pt>
    <dgm:pt modelId="{54D5C2D3-2E56-431C-887D-AD5A2917A4F5}" type="sibTrans" cxnId="{84B64A67-A750-47CB-8792-B20DFD3B20CD}">
      <dgm:prSet/>
      <dgm:spPr/>
      <dgm:t>
        <a:bodyPr/>
        <a:lstStyle/>
        <a:p>
          <a:endParaRPr lang="th-TH" sz="1200"/>
        </a:p>
      </dgm:t>
    </dgm:pt>
    <dgm:pt modelId="{63803007-72AA-4FC7-8672-F548778CEE46}">
      <dgm:prSet phldrT="[ข้อความ]" custT="1"/>
      <dgm:spPr/>
      <dgm:t>
        <a:bodyPr/>
        <a:lstStyle/>
        <a:p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60%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8558B0-F4BA-4347-AC9C-64C7D288645F}" type="parTrans" cxnId="{FC2023B9-6730-4FF0-84CE-68A56FD58E8D}">
      <dgm:prSet/>
      <dgm:spPr/>
      <dgm:t>
        <a:bodyPr/>
        <a:lstStyle/>
        <a:p>
          <a:endParaRPr lang="th-TH" sz="1200"/>
        </a:p>
      </dgm:t>
    </dgm:pt>
    <dgm:pt modelId="{EFC2C292-913A-4538-B915-16095734DAB7}" type="sibTrans" cxnId="{FC2023B9-6730-4FF0-84CE-68A56FD58E8D}">
      <dgm:prSet/>
      <dgm:spPr/>
      <dgm:t>
        <a:bodyPr/>
        <a:lstStyle/>
        <a:p>
          <a:endParaRPr lang="th-TH" sz="1200"/>
        </a:p>
      </dgm:t>
    </dgm:pt>
    <dgm:pt modelId="{F1FB61FC-5DCB-4974-8A46-BB6E5BB7F532}">
      <dgm:prSet phldrT="[ข้อความ]" custT="1"/>
      <dgm:spPr/>
      <dgm:t>
        <a:bodyPr/>
        <a:lstStyle/>
        <a:p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15%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01C9CF-EF71-4AAB-ADB6-AB28A2A165BE}" type="parTrans" cxnId="{8FD2F5A8-70BE-4E8F-9C69-6580D1E708B4}">
      <dgm:prSet/>
      <dgm:spPr/>
      <dgm:t>
        <a:bodyPr/>
        <a:lstStyle/>
        <a:p>
          <a:endParaRPr lang="th-TH" sz="1200"/>
        </a:p>
      </dgm:t>
    </dgm:pt>
    <dgm:pt modelId="{A50E6411-FE48-4E92-81CC-5A6DFF91DA2F}" type="sibTrans" cxnId="{8FD2F5A8-70BE-4E8F-9C69-6580D1E708B4}">
      <dgm:prSet/>
      <dgm:spPr/>
      <dgm:t>
        <a:bodyPr/>
        <a:lstStyle/>
        <a:p>
          <a:endParaRPr lang="th-TH" sz="1200"/>
        </a:p>
      </dgm:t>
    </dgm:pt>
    <dgm:pt modelId="{ED9E7FAD-F77A-4AE6-9397-1AEFD7DEF8FE}">
      <dgm:prSet phldrT="[ข้อความ]" custT="1"/>
      <dgm:spPr/>
      <dgm:t>
        <a:bodyPr/>
        <a:lstStyle/>
        <a:p>
          <a:r>
            <a:rPr lang="th-TH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8.5</a:t>
          </a:r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B189F0-4C10-44E7-A603-18E6385DE022}" type="parTrans" cxnId="{79FDB3E6-1F18-4F59-9EBC-4DDA27D0802E}">
      <dgm:prSet/>
      <dgm:spPr/>
      <dgm:t>
        <a:bodyPr/>
        <a:lstStyle/>
        <a:p>
          <a:endParaRPr lang="th-TH" sz="1200"/>
        </a:p>
      </dgm:t>
    </dgm:pt>
    <dgm:pt modelId="{649D8512-57E2-4096-AD01-F54A31E1C0FC}" type="sibTrans" cxnId="{79FDB3E6-1F18-4F59-9EBC-4DDA27D0802E}">
      <dgm:prSet/>
      <dgm:spPr/>
      <dgm:t>
        <a:bodyPr/>
        <a:lstStyle/>
        <a:p>
          <a:endParaRPr lang="th-TH" sz="1200"/>
        </a:p>
      </dgm:t>
    </dgm:pt>
    <dgm:pt modelId="{CCE389CB-7352-49FA-9BCA-A5B7B343C725}">
      <dgm:prSet phldrT="[ข้อความ]" custT="1"/>
      <dgm:spPr/>
      <dgm:t>
        <a:bodyPr/>
        <a:lstStyle/>
        <a:p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55%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0C89A74-1782-461D-8707-761A49601706}" type="parTrans" cxnId="{DD9AEE2B-82A6-4E96-829E-7C97443F8959}">
      <dgm:prSet/>
      <dgm:spPr/>
      <dgm:t>
        <a:bodyPr/>
        <a:lstStyle/>
        <a:p>
          <a:endParaRPr lang="th-TH" sz="1200"/>
        </a:p>
      </dgm:t>
    </dgm:pt>
    <dgm:pt modelId="{7D2923D7-5CE1-4724-B260-3365C5CCD1D6}" type="sibTrans" cxnId="{DD9AEE2B-82A6-4E96-829E-7C97443F8959}">
      <dgm:prSet/>
      <dgm:spPr/>
      <dgm:t>
        <a:bodyPr/>
        <a:lstStyle/>
        <a:p>
          <a:endParaRPr lang="th-TH" sz="1200"/>
        </a:p>
      </dgm:t>
    </dgm:pt>
    <dgm:pt modelId="{268CC8DD-B4CA-4182-A015-94736DD40550}">
      <dgm:prSet phldrT="[ข้อความ]" custT="1"/>
      <dgm:spPr/>
      <dgm:t>
        <a:bodyPr/>
        <a:lstStyle/>
        <a:p>
          <a:r>
            <a:rPr lang="en-US" sz="2800" b="1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40%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B05E0D-4A94-485A-B01A-013C5B620744}" type="parTrans" cxnId="{A589F191-8497-472D-A18A-D8DE5D70364F}">
      <dgm:prSet/>
      <dgm:spPr/>
      <dgm:t>
        <a:bodyPr/>
        <a:lstStyle/>
        <a:p>
          <a:endParaRPr lang="th-TH" sz="1200"/>
        </a:p>
      </dgm:t>
    </dgm:pt>
    <dgm:pt modelId="{CB1EC06C-1680-4E69-801C-FC820A3664F3}" type="sibTrans" cxnId="{A589F191-8497-472D-A18A-D8DE5D70364F}">
      <dgm:prSet/>
      <dgm:spPr/>
      <dgm:t>
        <a:bodyPr/>
        <a:lstStyle/>
        <a:p>
          <a:endParaRPr lang="th-TH" sz="1200"/>
        </a:p>
      </dgm:t>
    </dgm:pt>
    <dgm:pt modelId="{D800F35B-E5F4-4A88-A231-36BEAC2C6A42}">
      <dgm:prSet phldrT="[ข้อความ]" custT="1"/>
      <dgm:spPr/>
      <dgm:t>
        <a:bodyPr/>
        <a:lstStyle/>
        <a:p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19.1%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D8B3ABB-5506-4DE8-A60C-0691DCA1E09F}" type="parTrans" cxnId="{9DF82E7F-C6D4-40D8-94BA-C4629B1BB39D}">
      <dgm:prSet/>
      <dgm:spPr/>
      <dgm:t>
        <a:bodyPr/>
        <a:lstStyle/>
        <a:p>
          <a:endParaRPr lang="th-TH"/>
        </a:p>
      </dgm:t>
    </dgm:pt>
    <dgm:pt modelId="{E2A59618-31A4-435D-BA23-773A3A77B5E0}" type="sibTrans" cxnId="{9DF82E7F-C6D4-40D8-94BA-C4629B1BB39D}">
      <dgm:prSet/>
      <dgm:spPr/>
      <dgm:t>
        <a:bodyPr/>
        <a:lstStyle/>
        <a:p>
          <a:endParaRPr lang="th-TH"/>
        </a:p>
      </dgm:t>
    </dgm:pt>
    <dgm:pt modelId="{4C8B194C-D2F6-488B-A837-6DDCBBA38AFF}">
      <dgm:prSet phldrT="[ข้อความ]" custT="1"/>
      <dgm:spPr/>
      <dgm:t>
        <a:bodyPr/>
        <a:lstStyle/>
        <a:p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9.7 </a:t>
          </a:r>
          <a:r>
            <a: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D01E295-BC3E-4AD1-A952-143B50158F0C}" type="parTrans" cxnId="{97C25791-034D-4716-B4A1-61140E05404C}">
      <dgm:prSet/>
      <dgm:spPr/>
      <dgm:t>
        <a:bodyPr/>
        <a:lstStyle/>
        <a:p>
          <a:endParaRPr lang="th-TH"/>
        </a:p>
      </dgm:t>
    </dgm:pt>
    <dgm:pt modelId="{AB6131A8-E5F5-43A3-AEB2-D6CC59A18302}" type="sibTrans" cxnId="{97C25791-034D-4716-B4A1-61140E05404C}">
      <dgm:prSet/>
      <dgm:spPr/>
      <dgm:t>
        <a:bodyPr/>
        <a:lstStyle/>
        <a:p>
          <a:endParaRPr lang="th-TH"/>
        </a:p>
      </dgm:t>
    </dgm:pt>
    <dgm:pt modelId="{D95EC3AD-4640-4A06-A6D7-E651F7CE9285}">
      <dgm:prSet phldrT="[ข้อความ]" custT="1"/>
      <dgm:spPr/>
      <dgm:t>
        <a:bodyPr/>
        <a:lstStyle/>
        <a:p>
          <a:r>
            <a:rPr lang="en-US" sz="28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70%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294C36-2E8F-4EDC-9AA0-ACE0BAA7637D}" type="parTrans" cxnId="{0243DEBA-342E-46E1-BC5C-FB204DC9FBE2}">
      <dgm:prSet/>
      <dgm:spPr/>
      <dgm:t>
        <a:bodyPr/>
        <a:lstStyle/>
        <a:p>
          <a:endParaRPr lang="th-TH"/>
        </a:p>
      </dgm:t>
    </dgm:pt>
    <dgm:pt modelId="{8852AC38-D148-487D-B8BD-B858FA67D32B}" type="sibTrans" cxnId="{0243DEBA-342E-46E1-BC5C-FB204DC9FBE2}">
      <dgm:prSet/>
      <dgm:spPr/>
      <dgm:t>
        <a:bodyPr/>
        <a:lstStyle/>
        <a:p>
          <a:endParaRPr lang="th-TH"/>
        </a:p>
      </dgm:t>
    </dgm:pt>
    <dgm:pt modelId="{DF4F0FE8-3131-46F2-8085-5CD7EE520C7E}" type="pres">
      <dgm:prSet presAssocID="{C0EF6DF5-A39E-4C1E-8588-0F0A0CEA4E3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69429B7-7935-45AA-A66E-5F9C14641D88}" type="pres">
      <dgm:prSet presAssocID="{2608F378-A990-4EED-8A24-8D38EF79817D}" presName="horFlow" presStyleCnt="0"/>
      <dgm:spPr/>
    </dgm:pt>
    <dgm:pt modelId="{DAE3C451-DE07-478E-8103-BD87D22B03F1}" type="pres">
      <dgm:prSet presAssocID="{2608F378-A990-4EED-8A24-8D38EF79817D}" presName="bigChev" presStyleLbl="node1" presStyleIdx="0" presStyleCnt="3" custScaleX="184705"/>
      <dgm:spPr/>
      <dgm:t>
        <a:bodyPr/>
        <a:lstStyle/>
        <a:p>
          <a:endParaRPr lang="th-TH"/>
        </a:p>
      </dgm:t>
    </dgm:pt>
    <dgm:pt modelId="{10BF2A11-EAF0-4435-BC6D-7BF847126CCC}" type="pres">
      <dgm:prSet presAssocID="{9D8B3ABB-5506-4DE8-A60C-0691DCA1E09F}" presName="parTrans" presStyleCnt="0"/>
      <dgm:spPr/>
    </dgm:pt>
    <dgm:pt modelId="{9446FA5A-483E-4BD9-BDBC-C88D959B64B5}" type="pres">
      <dgm:prSet presAssocID="{D800F35B-E5F4-4A88-A231-36BEAC2C6A42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260021-1CED-4E48-AF05-F24A8528CD8E}" type="pres">
      <dgm:prSet presAssocID="{E2A59618-31A4-435D-BA23-773A3A77B5E0}" presName="sibTrans" presStyleCnt="0"/>
      <dgm:spPr/>
    </dgm:pt>
    <dgm:pt modelId="{C8B1F26E-0749-45AF-8760-022B02CA6BCB}" type="pres">
      <dgm:prSet presAssocID="{47C956DD-5202-44F3-B62D-1CC4E2270804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D17DD6-C4A2-4E2D-82F9-FF1400165194}" type="pres">
      <dgm:prSet presAssocID="{108CBA81-45B5-4198-B67A-69C38A5CA49F}" presName="sibTrans" presStyleCnt="0"/>
      <dgm:spPr/>
    </dgm:pt>
    <dgm:pt modelId="{C7F519B9-48AC-4937-95F8-0CC8FEE0FE5D}" type="pres">
      <dgm:prSet presAssocID="{F42DBB7A-010A-453B-AA11-D8280BA042AD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1822E5-B9C8-4C11-9F1D-8D34A511A7E8}" type="pres">
      <dgm:prSet presAssocID="{61114E2D-9708-4CC8-A5BF-9CEF75CCC3F0}" presName="sibTrans" presStyleCnt="0"/>
      <dgm:spPr/>
    </dgm:pt>
    <dgm:pt modelId="{52438BFF-E1DB-42E3-B09F-80075258148E}" type="pres">
      <dgm:prSet presAssocID="{F1FB61FC-5DCB-4974-8A46-BB6E5BB7F532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FB34BE-485A-4769-9AB1-46E36489765B}" type="pres">
      <dgm:prSet presAssocID="{2608F378-A990-4EED-8A24-8D38EF79817D}" presName="vSp" presStyleCnt="0"/>
      <dgm:spPr/>
    </dgm:pt>
    <dgm:pt modelId="{5F50ED37-8109-47E0-9489-9DA9E67BA695}" type="pres">
      <dgm:prSet presAssocID="{860E6466-2C41-42B2-ABFD-5992FD6DC1F0}" presName="horFlow" presStyleCnt="0"/>
      <dgm:spPr/>
    </dgm:pt>
    <dgm:pt modelId="{DAAC5E42-C5B9-4C89-9E8B-9DA0D3AAA28B}" type="pres">
      <dgm:prSet presAssocID="{860E6466-2C41-42B2-ABFD-5992FD6DC1F0}" presName="bigChev" presStyleLbl="node1" presStyleIdx="1" presStyleCnt="3" custScaleX="184705"/>
      <dgm:spPr/>
      <dgm:t>
        <a:bodyPr/>
        <a:lstStyle/>
        <a:p>
          <a:endParaRPr lang="th-TH"/>
        </a:p>
      </dgm:t>
    </dgm:pt>
    <dgm:pt modelId="{5A841483-DF29-4E27-9560-758B6CB00EF1}" type="pres">
      <dgm:prSet presAssocID="{5D01E295-BC3E-4AD1-A952-143B50158F0C}" presName="parTrans" presStyleCnt="0"/>
      <dgm:spPr/>
    </dgm:pt>
    <dgm:pt modelId="{20E8CB94-26E1-430D-8CE7-FFFCF3A56DF8}" type="pres">
      <dgm:prSet presAssocID="{4C8B194C-D2F6-488B-A837-6DDCBBA38AFF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7E2D4D-E791-417A-A09B-592237ACC4E9}" type="pres">
      <dgm:prSet presAssocID="{AB6131A8-E5F5-43A3-AEB2-D6CC59A18302}" presName="sibTrans" presStyleCnt="0"/>
      <dgm:spPr/>
    </dgm:pt>
    <dgm:pt modelId="{9801FD8D-EC66-4520-A050-D8D2F247EE3D}" type="pres">
      <dgm:prSet presAssocID="{166B10CA-6491-4342-BF85-C99D378373DE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7C495D-C578-4B78-B74B-43344F23F05A}" type="pres">
      <dgm:prSet presAssocID="{C0F26B06-2521-4E08-A6F6-98451FCB9EF7}" presName="sibTrans" presStyleCnt="0"/>
      <dgm:spPr/>
    </dgm:pt>
    <dgm:pt modelId="{BA671508-628E-4302-9201-27EA266E9B74}" type="pres">
      <dgm:prSet presAssocID="{61B6A59F-7A32-479E-97B9-494214DD9449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2B679F-4E2C-4B04-89BF-DD92E5619240}" type="pres">
      <dgm:prSet presAssocID="{645E7974-52CD-40E9-8AD6-8B45F2DC80FD}" presName="sibTrans" presStyleCnt="0"/>
      <dgm:spPr/>
    </dgm:pt>
    <dgm:pt modelId="{028670A0-5F1A-4961-B74C-20E49566C43A}" type="pres">
      <dgm:prSet presAssocID="{ED9E7FAD-F77A-4AE6-9397-1AEFD7DEF8FE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372EF4-0384-4E2C-980C-8B5428B3885E}" type="pres">
      <dgm:prSet presAssocID="{860E6466-2C41-42B2-ABFD-5992FD6DC1F0}" presName="vSp" presStyleCnt="0"/>
      <dgm:spPr/>
    </dgm:pt>
    <dgm:pt modelId="{3D67E8FC-9CF9-44E4-A33F-AECAC0190109}" type="pres">
      <dgm:prSet presAssocID="{E5E18650-C7F2-458A-AC3F-BDC1814CC7D0}" presName="horFlow" presStyleCnt="0"/>
      <dgm:spPr/>
    </dgm:pt>
    <dgm:pt modelId="{8400BAB5-C7DF-4BD1-8E6A-79EA6C84571B}" type="pres">
      <dgm:prSet presAssocID="{E5E18650-C7F2-458A-AC3F-BDC1814CC7D0}" presName="bigChev" presStyleLbl="node1" presStyleIdx="2" presStyleCnt="3" custScaleX="184705"/>
      <dgm:spPr/>
      <dgm:t>
        <a:bodyPr/>
        <a:lstStyle/>
        <a:p>
          <a:endParaRPr lang="th-TH"/>
        </a:p>
      </dgm:t>
    </dgm:pt>
    <dgm:pt modelId="{755518EA-4DBF-452D-BC51-00831E352940}" type="pres">
      <dgm:prSet presAssocID="{4F294C36-2E8F-4EDC-9AA0-ACE0BAA7637D}" presName="parTrans" presStyleCnt="0"/>
      <dgm:spPr/>
    </dgm:pt>
    <dgm:pt modelId="{9CCE0587-F975-4C3A-A356-C3A4E8501872}" type="pres">
      <dgm:prSet presAssocID="{D95EC3AD-4640-4A06-A6D7-E651F7CE9285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EBA3E2-BE1F-42F3-A3CC-83E664FA1B32}" type="pres">
      <dgm:prSet presAssocID="{8852AC38-D148-487D-B8BD-B858FA67D32B}" presName="sibTrans" presStyleCnt="0"/>
      <dgm:spPr/>
    </dgm:pt>
    <dgm:pt modelId="{C6CA174E-6F49-4FF3-9A9A-C298DC6ED550}" type="pres">
      <dgm:prSet presAssocID="{63803007-72AA-4FC7-8672-F548778CEE46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B5268F-C47B-4CC2-99EA-27E9A5017133}" type="pres">
      <dgm:prSet presAssocID="{EFC2C292-913A-4538-B915-16095734DAB7}" presName="sibTrans" presStyleCnt="0"/>
      <dgm:spPr/>
    </dgm:pt>
    <dgm:pt modelId="{C3944CD1-8099-4D54-B833-F5AA8010CFF2}" type="pres">
      <dgm:prSet presAssocID="{CCE389CB-7352-49FA-9BCA-A5B7B343C725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075D53-3FB9-4F3F-B9F0-E89C78C2F8A2}" type="pres">
      <dgm:prSet presAssocID="{7D2923D7-5CE1-4724-B260-3365C5CCD1D6}" presName="sibTrans" presStyleCnt="0"/>
      <dgm:spPr/>
    </dgm:pt>
    <dgm:pt modelId="{4F749D45-B146-4D52-BA39-2C9788299E25}" type="pres">
      <dgm:prSet presAssocID="{268CC8DD-B4CA-4182-A015-94736DD40550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2023B9-6730-4FF0-84CE-68A56FD58E8D}" srcId="{E5E18650-C7F2-458A-AC3F-BDC1814CC7D0}" destId="{63803007-72AA-4FC7-8672-F548778CEE46}" srcOrd="1" destOrd="0" parTransId="{2F8558B0-F4BA-4347-AC9C-64C7D288645F}" sibTransId="{EFC2C292-913A-4538-B915-16095734DAB7}"/>
    <dgm:cxn modelId="{E8533D0C-F70C-4466-9A09-C0A849684400}" type="presOf" srcId="{CCE389CB-7352-49FA-9BCA-A5B7B343C725}" destId="{C3944CD1-8099-4D54-B833-F5AA8010CFF2}" srcOrd="0" destOrd="0" presId="urn:microsoft.com/office/officeart/2005/8/layout/lProcess3"/>
    <dgm:cxn modelId="{0EEA7927-313D-40EB-8EC1-BF4CDA26B1FE}" srcId="{860E6466-2C41-42B2-ABFD-5992FD6DC1F0}" destId="{166B10CA-6491-4342-BF85-C99D378373DE}" srcOrd="1" destOrd="0" parTransId="{836001E9-9E46-4746-926E-4EDB9DDCA35A}" sibTransId="{C0F26B06-2521-4E08-A6F6-98451FCB9EF7}"/>
    <dgm:cxn modelId="{8DBC4C48-C32F-45C8-92D3-D05C9A2A5FEE}" type="presOf" srcId="{D95EC3AD-4640-4A06-A6D7-E651F7CE9285}" destId="{9CCE0587-F975-4C3A-A356-C3A4E8501872}" srcOrd="0" destOrd="0" presId="urn:microsoft.com/office/officeart/2005/8/layout/lProcess3"/>
    <dgm:cxn modelId="{3EDFA6B6-E39B-4563-A1D0-79E4AB4CE104}" type="presOf" srcId="{166B10CA-6491-4342-BF85-C99D378373DE}" destId="{9801FD8D-EC66-4520-A050-D8D2F247EE3D}" srcOrd="0" destOrd="0" presId="urn:microsoft.com/office/officeart/2005/8/layout/lProcess3"/>
    <dgm:cxn modelId="{79FDB3E6-1F18-4F59-9EBC-4DDA27D0802E}" srcId="{860E6466-2C41-42B2-ABFD-5992FD6DC1F0}" destId="{ED9E7FAD-F77A-4AE6-9397-1AEFD7DEF8FE}" srcOrd="3" destOrd="0" parTransId="{1FB189F0-4C10-44E7-A603-18E6385DE022}" sibTransId="{649D8512-57E2-4096-AD01-F54A31E1C0FC}"/>
    <dgm:cxn modelId="{5CC18F5C-1BCA-49CA-8C9C-FF4BA814A373}" type="presOf" srcId="{61B6A59F-7A32-479E-97B9-494214DD9449}" destId="{BA671508-628E-4302-9201-27EA266E9B74}" srcOrd="0" destOrd="0" presId="urn:microsoft.com/office/officeart/2005/8/layout/lProcess3"/>
    <dgm:cxn modelId="{ABEC917C-D06F-432F-A458-97FB68EAC0B2}" type="presOf" srcId="{D800F35B-E5F4-4A88-A231-36BEAC2C6A42}" destId="{9446FA5A-483E-4BD9-BDBC-C88D959B64B5}" srcOrd="0" destOrd="0" presId="urn:microsoft.com/office/officeart/2005/8/layout/lProcess3"/>
    <dgm:cxn modelId="{8EF5B177-C3DC-454E-A11D-1E59F7A9E8CA}" type="presOf" srcId="{E5E18650-C7F2-458A-AC3F-BDC1814CC7D0}" destId="{8400BAB5-C7DF-4BD1-8E6A-79EA6C84571B}" srcOrd="0" destOrd="0" presId="urn:microsoft.com/office/officeart/2005/8/layout/lProcess3"/>
    <dgm:cxn modelId="{25B66A0A-C30F-45D0-8D04-E4F5D8EDC7DD}" type="presOf" srcId="{F42DBB7A-010A-453B-AA11-D8280BA042AD}" destId="{C7F519B9-48AC-4937-95F8-0CC8FEE0FE5D}" srcOrd="0" destOrd="0" presId="urn:microsoft.com/office/officeart/2005/8/layout/lProcess3"/>
    <dgm:cxn modelId="{97C25791-034D-4716-B4A1-61140E05404C}" srcId="{860E6466-2C41-42B2-ABFD-5992FD6DC1F0}" destId="{4C8B194C-D2F6-488B-A837-6DDCBBA38AFF}" srcOrd="0" destOrd="0" parTransId="{5D01E295-BC3E-4AD1-A952-143B50158F0C}" sibTransId="{AB6131A8-E5F5-43A3-AEB2-D6CC59A18302}"/>
    <dgm:cxn modelId="{239F3926-427A-4FA0-A554-317AC2A8812F}" type="presOf" srcId="{268CC8DD-B4CA-4182-A015-94736DD40550}" destId="{4F749D45-B146-4D52-BA39-2C9788299E25}" srcOrd="0" destOrd="0" presId="urn:microsoft.com/office/officeart/2005/8/layout/lProcess3"/>
    <dgm:cxn modelId="{9DF82E7F-C6D4-40D8-94BA-C4629B1BB39D}" srcId="{2608F378-A990-4EED-8A24-8D38EF79817D}" destId="{D800F35B-E5F4-4A88-A231-36BEAC2C6A42}" srcOrd="0" destOrd="0" parTransId="{9D8B3ABB-5506-4DE8-A60C-0691DCA1E09F}" sibTransId="{E2A59618-31A4-435D-BA23-773A3A77B5E0}"/>
    <dgm:cxn modelId="{8FD2F5A8-70BE-4E8F-9C69-6580D1E708B4}" srcId="{2608F378-A990-4EED-8A24-8D38EF79817D}" destId="{F1FB61FC-5DCB-4974-8A46-BB6E5BB7F532}" srcOrd="3" destOrd="0" parTransId="{B301C9CF-EF71-4AAB-ADB6-AB28A2A165BE}" sibTransId="{A50E6411-FE48-4E92-81CC-5A6DFF91DA2F}"/>
    <dgm:cxn modelId="{DF0E25A1-1EF9-4347-9AF5-E641115992E1}" type="presOf" srcId="{860E6466-2C41-42B2-ABFD-5992FD6DC1F0}" destId="{DAAC5E42-C5B9-4C89-9E8B-9DA0D3AAA28B}" srcOrd="0" destOrd="0" presId="urn:microsoft.com/office/officeart/2005/8/layout/lProcess3"/>
    <dgm:cxn modelId="{1EE4C166-8533-4482-9323-F7CCCD8A209D}" type="presOf" srcId="{47C956DD-5202-44F3-B62D-1CC4E2270804}" destId="{C8B1F26E-0749-45AF-8760-022B02CA6BCB}" srcOrd="0" destOrd="0" presId="urn:microsoft.com/office/officeart/2005/8/layout/lProcess3"/>
    <dgm:cxn modelId="{42E9AEA9-45B7-41A3-9A88-8F32FA03DF45}" type="presOf" srcId="{63803007-72AA-4FC7-8672-F548778CEE46}" destId="{C6CA174E-6F49-4FF3-9A9A-C298DC6ED550}" srcOrd="0" destOrd="0" presId="urn:microsoft.com/office/officeart/2005/8/layout/lProcess3"/>
    <dgm:cxn modelId="{0243DEBA-342E-46E1-BC5C-FB204DC9FBE2}" srcId="{E5E18650-C7F2-458A-AC3F-BDC1814CC7D0}" destId="{D95EC3AD-4640-4A06-A6D7-E651F7CE9285}" srcOrd="0" destOrd="0" parTransId="{4F294C36-2E8F-4EDC-9AA0-ACE0BAA7637D}" sibTransId="{8852AC38-D148-487D-B8BD-B858FA67D32B}"/>
    <dgm:cxn modelId="{B63DFE68-7D91-431D-92CB-6984D2463DC4}" srcId="{860E6466-2C41-42B2-ABFD-5992FD6DC1F0}" destId="{61B6A59F-7A32-479E-97B9-494214DD9449}" srcOrd="2" destOrd="0" parTransId="{C22BEADC-D3C5-460D-B2F5-E19438A1AE1A}" sibTransId="{645E7974-52CD-40E9-8AD6-8B45F2DC80FD}"/>
    <dgm:cxn modelId="{A589F191-8497-472D-A18A-D8DE5D70364F}" srcId="{E5E18650-C7F2-458A-AC3F-BDC1814CC7D0}" destId="{268CC8DD-B4CA-4182-A015-94736DD40550}" srcOrd="3" destOrd="0" parTransId="{0DB05E0D-4A94-485A-B01A-013C5B620744}" sibTransId="{CB1EC06C-1680-4E69-801C-FC820A3664F3}"/>
    <dgm:cxn modelId="{1F7A2D85-810A-4D6A-B7AD-AC22A166FCEC}" type="presOf" srcId="{ED9E7FAD-F77A-4AE6-9397-1AEFD7DEF8FE}" destId="{028670A0-5F1A-4961-B74C-20E49566C43A}" srcOrd="0" destOrd="0" presId="urn:microsoft.com/office/officeart/2005/8/layout/lProcess3"/>
    <dgm:cxn modelId="{277F9C48-7193-4E41-B985-7B85013235A0}" type="presOf" srcId="{4C8B194C-D2F6-488B-A837-6DDCBBA38AFF}" destId="{20E8CB94-26E1-430D-8CE7-FFFCF3A56DF8}" srcOrd="0" destOrd="0" presId="urn:microsoft.com/office/officeart/2005/8/layout/lProcess3"/>
    <dgm:cxn modelId="{F3EB616F-B687-49B7-8121-74EC17DED80B}" type="presOf" srcId="{C0EF6DF5-A39E-4C1E-8588-0F0A0CEA4E32}" destId="{DF4F0FE8-3131-46F2-8085-5CD7EE520C7E}" srcOrd="0" destOrd="0" presId="urn:microsoft.com/office/officeart/2005/8/layout/lProcess3"/>
    <dgm:cxn modelId="{0AC83858-9132-4F74-A9B5-9C1926EE87EC}" type="presOf" srcId="{2608F378-A990-4EED-8A24-8D38EF79817D}" destId="{DAE3C451-DE07-478E-8103-BD87D22B03F1}" srcOrd="0" destOrd="0" presId="urn:microsoft.com/office/officeart/2005/8/layout/lProcess3"/>
    <dgm:cxn modelId="{DD9AEE2B-82A6-4E96-829E-7C97443F8959}" srcId="{E5E18650-C7F2-458A-AC3F-BDC1814CC7D0}" destId="{CCE389CB-7352-49FA-9BCA-A5B7B343C725}" srcOrd="2" destOrd="0" parTransId="{60C89A74-1782-461D-8707-761A49601706}" sibTransId="{7D2923D7-5CE1-4724-B260-3365C5CCD1D6}"/>
    <dgm:cxn modelId="{84B64A67-A750-47CB-8792-B20DFD3B20CD}" srcId="{C0EF6DF5-A39E-4C1E-8588-0F0A0CEA4E32}" destId="{E5E18650-C7F2-458A-AC3F-BDC1814CC7D0}" srcOrd="2" destOrd="0" parTransId="{4780A612-272F-4125-84D7-45116BE1FB20}" sibTransId="{54D5C2D3-2E56-431C-887D-AD5A2917A4F5}"/>
    <dgm:cxn modelId="{11FA7215-D457-4F5E-AB16-CD170FD9895F}" srcId="{2608F378-A990-4EED-8A24-8D38EF79817D}" destId="{F42DBB7A-010A-453B-AA11-D8280BA042AD}" srcOrd="2" destOrd="0" parTransId="{5182695A-B0CE-4EF5-92A9-B5A56BFEE1B0}" sibTransId="{61114E2D-9708-4CC8-A5BF-9CEF75CCC3F0}"/>
    <dgm:cxn modelId="{FB1E0E90-35EB-4C3F-AF9F-4F30C92D1887}" srcId="{C0EF6DF5-A39E-4C1E-8588-0F0A0CEA4E32}" destId="{2608F378-A990-4EED-8A24-8D38EF79817D}" srcOrd="0" destOrd="0" parTransId="{964FE087-7830-4884-A907-083C06AC93FD}" sibTransId="{15386022-5228-4284-8F7B-0368781C9C81}"/>
    <dgm:cxn modelId="{10443390-7250-49ED-92E1-653779152436}" srcId="{2608F378-A990-4EED-8A24-8D38EF79817D}" destId="{47C956DD-5202-44F3-B62D-1CC4E2270804}" srcOrd="1" destOrd="0" parTransId="{50E2DFF5-A7F3-4D9D-A987-590AE06CEBE9}" sibTransId="{108CBA81-45B5-4198-B67A-69C38A5CA49F}"/>
    <dgm:cxn modelId="{4B4C452A-F995-4856-ABF8-6F486EA02E20}" type="presOf" srcId="{F1FB61FC-5DCB-4974-8A46-BB6E5BB7F532}" destId="{52438BFF-E1DB-42E3-B09F-80075258148E}" srcOrd="0" destOrd="0" presId="urn:microsoft.com/office/officeart/2005/8/layout/lProcess3"/>
    <dgm:cxn modelId="{96F04877-B28A-4088-90DD-E2D38405291E}" srcId="{C0EF6DF5-A39E-4C1E-8588-0F0A0CEA4E32}" destId="{860E6466-2C41-42B2-ABFD-5992FD6DC1F0}" srcOrd="1" destOrd="0" parTransId="{0557D647-FF8B-44B0-B157-04E92B1247DE}" sibTransId="{308C3B99-F198-4D59-A81C-EB3F30F94B1A}"/>
    <dgm:cxn modelId="{4A047A00-6A73-4D10-9281-3DFB6750225A}" type="presParOf" srcId="{DF4F0FE8-3131-46F2-8085-5CD7EE520C7E}" destId="{F69429B7-7935-45AA-A66E-5F9C14641D88}" srcOrd="0" destOrd="0" presId="urn:microsoft.com/office/officeart/2005/8/layout/lProcess3"/>
    <dgm:cxn modelId="{D28D710E-6FCA-41DE-A08A-FF262BC901FB}" type="presParOf" srcId="{F69429B7-7935-45AA-A66E-5F9C14641D88}" destId="{DAE3C451-DE07-478E-8103-BD87D22B03F1}" srcOrd="0" destOrd="0" presId="urn:microsoft.com/office/officeart/2005/8/layout/lProcess3"/>
    <dgm:cxn modelId="{174973AE-F887-4961-9A95-8F6E2E334A97}" type="presParOf" srcId="{F69429B7-7935-45AA-A66E-5F9C14641D88}" destId="{10BF2A11-EAF0-4435-BC6D-7BF847126CCC}" srcOrd="1" destOrd="0" presId="urn:microsoft.com/office/officeart/2005/8/layout/lProcess3"/>
    <dgm:cxn modelId="{883F3143-8D3A-43BF-9F6D-080021659A07}" type="presParOf" srcId="{F69429B7-7935-45AA-A66E-5F9C14641D88}" destId="{9446FA5A-483E-4BD9-BDBC-C88D959B64B5}" srcOrd="2" destOrd="0" presId="urn:microsoft.com/office/officeart/2005/8/layout/lProcess3"/>
    <dgm:cxn modelId="{C52E5AB6-93EC-408C-9EA2-ABD3A4D39E52}" type="presParOf" srcId="{F69429B7-7935-45AA-A66E-5F9C14641D88}" destId="{2E260021-1CED-4E48-AF05-F24A8528CD8E}" srcOrd="3" destOrd="0" presId="urn:microsoft.com/office/officeart/2005/8/layout/lProcess3"/>
    <dgm:cxn modelId="{BE3241DF-C974-462F-9C78-28C1A2763755}" type="presParOf" srcId="{F69429B7-7935-45AA-A66E-5F9C14641D88}" destId="{C8B1F26E-0749-45AF-8760-022B02CA6BCB}" srcOrd="4" destOrd="0" presId="urn:microsoft.com/office/officeart/2005/8/layout/lProcess3"/>
    <dgm:cxn modelId="{B3CEF1DB-7822-4519-B1FD-6BBEE7C517DB}" type="presParOf" srcId="{F69429B7-7935-45AA-A66E-5F9C14641D88}" destId="{55D17DD6-C4A2-4E2D-82F9-FF1400165194}" srcOrd="5" destOrd="0" presId="urn:microsoft.com/office/officeart/2005/8/layout/lProcess3"/>
    <dgm:cxn modelId="{C395A1CE-9888-4DE3-86F9-2F9BFAD1AC8C}" type="presParOf" srcId="{F69429B7-7935-45AA-A66E-5F9C14641D88}" destId="{C7F519B9-48AC-4937-95F8-0CC8FEE0FE5D}" srcOrd="6" destOrd="0" presId="urn:microsoft.com/office/officeart/2005/8/layout/lProcess3"/>
    <dgm:cxn modelId="{CC688018-7517-4C7B-929E-2A6FEAAAA288}" type="presParOf" srcId="{F69429B7-7935-45AA-A66E-5F9C14641D88}" destId="{E01822E5-B9C8-4C11-9F1D-8D34A511A7E8}" srcOrd="7" destOrd="0" presId="urn:microsoft.com/office/officeart/2005/8/layout/lProcess3"/>
    <dgm:cxn modelId="{44880375-ED6A-4EA3-B53E-70A5EE2EA814}" type="presParOf" srcId="{F69429B7-7935-45AA-A66E-5F9C14641D88}" destId="{52438BFF-E1DB-42E3-B09F-80075258148E}" srcOrd="8" destOrd="0" presId="urn:microsoft.com/office/officeart/2005/8/layout/lProcess3"/>
    <dgm:cxn modelId="{11D3A76C-F06A-42BA-AAF4-6FE347A8CEA6}" type="presParOf" srcId="{DF4F0FE8-3131-46F2-8085-5CD7EE520C7E}" destId="{36FB34BE-485A-4769-9AB1-46E36489765B}" srcOrd="1" destOrd="0" presId="urn:microsoft.com/office/officeart/2005/8/layout/lProcess3"/>
    <dgm:cxn modelId="{A94B4A40-7307-42C0-94DA-68932DDC0807}" type="presParOf" srcId="{DF4F0FE8-3131-46F2-8085-5CD7EE520C7E}" destId="{5F50ED37-8109-47E0-9489-9DA9E67BA695}" srcOrd="2" destOrd="0" presId="urn:microsoft.com/office/officeart/2005/8/layout/lProcess3"/>
    <dgm:cxn modelId="{08A4893E-6ED7-4F4C-BF45-3C0047E3A118}" type="presParOf" srcId="{5F50ED37-8109-47E0-9489-9DA9E67BA695}" destId="{DAAC5E42-C5B9-4C89-9E8B-9DA0D3AAA28B}" srcOrd="0" destOrd="0" presId="urn:microsoft.com/office/officeart/2005/8/layout/lProcess3"/>
    <dgm:cxn modelId="{C7AAE2AB-3876-4078-BD46-E69944C311F9}" type="presParOf" srcId="{5F50ED37-8109-47E0-9489-9DA9E67BA695}" destId="{5A841483-DF29-4E27-9560-758B6CB00EF1}" srcOrd="1" destOrd="0" presId="urn:microsoft.com/office/officeart/2005/8/layout/lProcess3"/>
    <dgm:cxn modelId="{4C3657DB-2E5A-473E-B424-0F66D5B92AEE}" type="presParOf" srcId="{5F50ED37-8109-47E0-9489-9DA9E67BA695}" destId="{20E8CB94-26E1-430D-8CE7-FFFCF3A56DF8}" srcOrd="2" destOrd="0" presId="urn:microsoft.com/office/officeart/2005/8/layout/lProcess3"/>
    <dgm:cxn modelId="{027FF88A-CE3E-43AE-A2CB-F9FED565B902}" type="presParOf" srcId="{5F50ED37-8109-47E0-9489-9DA9E67BA695}" destId="{B27E2D4D-E791-417A-A09B-592237ACC4E9}" srcOrd="3" destOrd="0" presId="urn:microsoft.com/office/officeart/2005/8/layout/lProcess3"/>
    <dgm:cxn modelId="{5E211CA9-E0D5-486D-BA98-A799A79F6AE7}" type="presParOf" srcId="{5F50ED37-8109-47E0-9489-9DA9E67BA695}" destId="{9801FD8D-EC66-4520-A050-D8D2F247EE3D}" srcOrd="4" destOrd="0" presId="urn:microsoft.com/office/officeart/2005/8/layout/lProcess3"/>
    <dgm:cxn modelId="{F933888C-D6E9-4945-9090-50CC3C8CABF7}" type="presParOf" srcId="{5F50ED37-8109-47E0-9489-9DA9E67BA695}" destId="{047C495D-C578-4B78-B74B-43344F23F05A}" srcOrd="5" destOrd="0" presId="urn:microsoft.com/office/officeart/2005/8/layout/lProcess3"/>
    <dgm:cxn modelId="{BD4FA8BD-A01C-4890-A6A8-AB36CFDB03A8}" type="presParOf" srcId="{5F50ED37-8109-47E0-9489-9DA9E67BA695}" destId="{BA671508-628E-4302-9201-27EA266E9B74}" srcOrd="6" destOrd="0" presId="urn:microsoft.com/office/officeart/2005/8/layout/lProcess3"/>
    <dgm:cxn modelId="{7668746E-DE7D-4F50-84B2-4A5CDC0EAF72}" type="presParOf" srcId="{5F50ED37-8109-47E0-9489-9DA9E67BA695}" destId="{342B679F-4E2C-4B04-89BF-DD92E5619240}" srcOrd="7" destOrd="0" presId="urn:microsoft.com/office/officeart/2005/8/layout/lProcess3"/>
    <dgm:cxn modelId="{795A3EB2-A07A-44AE-B59A-BB1F49FE00D9}" type="presParOf" srcId="{5F50ED37-8109-47E0-9489-9DA9E67BA695}" destId="{028670A0-5F1A-4961-B74C-20E49566C43A}" srcOrd="8" destOrd="0" presId="urn:microsoft.com/office/officeart/2005/8/layout/lProcess3"/>
    <dgm:cxn modelId="{B26D8F9A-D589-4BFF-977B-6FA2FEB0FC53}" type="presParOf" srcId="{DF4F0FE8-3131-46F2-8085-5CD7EE520C7E}" destId="{97372EF4-0384-4E2C-980C-8B5428B3885E}" srcOrd="3" destOrd="0" presId="urn:microsoft.com/office/officeart/2005/8/layout/lProcess3"/>
    <dgm:cxn modelId="{4863D65D-42BC-46D7-A948-BCE19B873397}" type="presParOf" srcId="{DF4F0FE8-3131-46F2-8085-5CD7EE520C7E}" destId="{3D67E8FC-9CF9-44E4-A33F-AECAC0190109}" srcOrd="4" destOrd="0" presId="urn:microsoft.com/office/officeart/2005/8/layout/lProcess3"/>
    <dgm:cxn modelId="{9CB6FA9B-A8B7-4173-A73F-ED67C2A1B77A}" type="presParOf" srcId="{3D67E8FC-9CF9-44E4-A33F-AECAC0190109}" destId="{8400BAB5-C7DF-4BD1-8E6A-79EA6C84571B}" srcOrd="0" destOrd="0" presId="urn:microsoft.com/office/officeart/2005/8/layout/lProcess3"/>
    <dgm:cxn modelId="{A1821F51-DF3B-40C8-8EA3-3300D28C3B79}" type="presParOf" srcId="{3D67E8FC-9CF9-44E4-A33F-AECAC0190109}" destId="{755518EA-4DBF-452D-BC51-00831E352940}" srcOrd="1" destOrd="0" presId="urn:microsoft.com/office/officeart/2005/8/layout/lProcess3"/>
    <dgm:cxn modelId="{1B36C283-A53A-49BC-89F7-EFEE9D6C45EF}" type="presParOf" srcId="{3D67E8FC-9CF9-44E4-A33F-AECAC0190109}" destId="{9CCE0587-F975-4C3A-A356-C3A4E8501872}" srcOrd="2" destOrd="0" presId="urn:microsoft.com/office/officeart/2005/8/layout/lProcess3"/>
    <dgm:cxn modelId="{87DF2686-86AA-49B6-8CD0-6B75F98B056A}" type="presParOf" srcId="{3D67E8FC-9CF9-44E4-A33F-AECAC0190109}" destId="{DEEBA3E2-BE1F-42F3-A3CC-83E664FA1B32}" srcOrd="3" destOrd="0" presId="urn:microsoft.com/office/officeart/2005/8/layout/lProcess3"/>
    <dgm:cxn modelId="{BDB220D7-261E-4674-A4C2-37A8164AC4F1}" type="presParOf" srcId="{3D67E8FC-9CF9-44E4-A33F-AECAC0190109}" destId="{C6CA174E-6F49-4FF3-9A9A-C298DC6ED550}" srcOrd="4" destOrd="0" presId="urn:microsoft.com/office/officeart/2005/8/layout/lProcess3"/>
    <dgm:cxn modelId="{72716212-9C1C-4871-A36E-8ADD308A2658}" type="presParOf" srcId="{3D67E8FC-9CF9-44E4-A33F-AECAC0190109}" destId="{05B5268F-C47B-4CC2-99EA-27E9A5017133}" srcOrd="5" destOrd="0" presId="urn:microsoft.com/office/officeart/2005/8/layout/lProcess3"/>
    <dgm:cxn modelId="{5D9C412D-859C-499D-A27E-219A5703F364}" type="presParOf" srcId="{3D67E8FC-9CF9-44E4-A33F-AECAC0190109}" destId="{C3944CD1-8099-4D54-B833-F5AA8010CFF2}" srcOrd="6" destOrd="0" presId="urn:microsoft.com/office/officeart/2005/8/layout/lProcess3"/>
    <dgm:cxn modelId="{1E57F5EC-7973-4E32-BB05-050A04781EBB}" type="presParOf" srcId="{3D67E8FC-9CF9-44E4-A33F-AECAC0190109}" destId="{C7075D53-3FB9-4F3F-B9F0-E89C78C2F8A2}" srcOrd="7" destOrd="0" presId="urn:microsoft.com/office/officeart/2005/8/layout/lProcess3"/>
    <dgm:cxn modelId="{258F9111-2D79-4C1A-855C-54E998E5B067}" type="presParOf" srcId="{3D67E8FC-9CF9-44E4-A33F-AECAC0190109}" destId="{4F749D45-B146-4D52-BA39-2C9788299E25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90ED-B369-48AC-9263-AC32329D8FD8}">
      <dsp:nvSpPr>
        <dsp:cNvPr id="0" name=""/>
        <dsp:cNvSpPr/>
      </dsp:nvSpPr>
      <dsp:spPr>
        <a:xfrm>
          <a:off x="1972" y="0"/>
          <a:ext cx="2822271" cy="686222"/>
        </a:xfrm>
        <a:prstGeom prst="chevron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ลดอัตราตาย </a:t>
          </a:r>
          <a:endParaRPr lang="en-US" sz="1800" b="1" kern="1200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1 เป้าหมาย </a:t>
          </a:r>
          <a:endParaRPr lang="en-US" sz="1800" b="1" kern="1200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sp:txBody>
      <dsp:txXfrm>
        <a:off x="345083" y="0"/>
        <a:ext cx="2136049" cy="686222"/>
      </dsp:txXfrm>
    </dsp:sp>
    <dsp:sp modelId="{CF276B11-67A3-4E0F-BECA-7B44A1F0DC0A}">
      <dsp:nvSpPr>
        <dsp:cNvPr id="0" name=""/>
        <dsp:cNvSpPr/>
      </dsp:nvSpPr>
      <dsp:spPr>
        <a:xfrm>
          <a:off x="2500741" y="0"/>
          <a:ext cx="3235029" cy="686222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ลดปัจจัยเสี่ยง </a:t>
          </a:r>
          <a:endParaRPr lang="en-US" sz="1800" b="1" kern="1200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b="1" kern="1200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6  เป้าหมาย</a:t>
          </a:r>
          <a:endParaRPr lang="en-US" sz="1800" b="1" kern="1200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sp:txBody>
      <dsp:txXfrm>
        <a:off x="2843852" y="0"/>
        <a:ext cx="2548807" cy="686222"/>
      </dsp:txXfrm>
    </dsp:sp>
    <dsp:sp modelId="{CAAB8BAD-0BC7-4FEB-8A3E-3C0CA882A5D1}">
      <dsp:nvSpPr>
        <dsp:cNvPr id="0" name=""/>
        <dsp:cNvSpPr/>
      </dsp:nvSpPr>
      <dsp:spPr>
        <a:xfrm>
          <a:off x="5412267" y="0"/>
          <a:ext cx="3235029" cy="68622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600" b="1" kern="1200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การเข้าถึงและความ</a:t>
          </a:r>
          <a:r>
            <a:rPr lang="th-TH" sz="1400" b="1" kern="1200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ครอบคลุมของระบบบริการ </a:t>
          </a:r>
          <a:endParaRPr lang="en-US" sz="1400" b="1" kern="1200" dirty="0" smtClean="0">
            <a:solidFill>
              <a:schemeClr val="tx1"/>
            </a:solidFill>
            <a:latin typeface="Leelawadee" pitchFamily="34" charset="-34"/>
            <a:ea typeface="Tahoma" pitchFamily="34" charset="0"/>
            <a:cs typeface="Leelawadee" pitchFamily="34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2 </a:t>
          </a:r>
          <a:r>
            <a:rPr lang="th-TH" sz="1800" b="1" kern="1200" dirty="0" smtClean="0">
              <a:solidFill>
                <a:schemeClr val="tx1"/>
              </a:solidFill>
              <a:latin typeface="Leelawadee" pitchFamily="34" charset="-34"/>
              <a:ea typeface="Tahoma" pitchFamily="34" charset="0"/>
              <a:cs typeface="Leelawadee" pitchFamily="34" charset="-34"/>
            </a:rPr>
            <a:t>เป้าหมาย  </a:t>
          </a:r>
          <a:endParaRPr lang="en-US" sz="1800" b="1" kern="1200" dirty="0">
            <a:solidFill>
              <a:schemeClr val="tx1"/>
            </a:solidFill>
            <a:latin typeface="Leelawadee" pitchFamily="34" charset="-34"/>
            <a:cs typeface="Leelawadee" pitchFamily="34" charset="-34"/>
          </a:endParaRPr>
        </a:p>
      </dsp:txBody>
      <dsp:txXfrm>
        <a:off x="5755378" y="0"/>
        <a:ext cx="2548807" cy="68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C6FA-63E1-4BC1-8970-3CD5CAC12BB3}">
      <dsp:nvSpPr>
        <dsp:cNvPr id="0" name=""/>
        <dsp:cNvSpPr/>
      </dsp:nvSpPr>
      <dsp:spPr>
        <a:xfrm>
          <a:off x="0" y="391479"/>
          <a:ext cx="8934785" cy="572163"/>
        </a:xfrm>
        <a:prstGeom prst="rect">
          <a:avLst/>
        </a:pr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58786-9B6E-42F4-AC08-26EA19FDC2C6}">
      <dsp:nvSpPr>
        <dsp:cNvPr id="0" name=""/>
        <dsp:cNvSpPr/>
      </dsp:nvSpPr>
      <dsp:spPr>
        <a:xfrm>
          <a:off x="146871" y="1749"/>
          <a:ext cx="8506836" cy="64201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400" tIns="0" rIns="23640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9 </a:t>
          </a:r>
          <a:r>
            <a:rPr lang="th-TH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เป้าหมาย เพื่อลดโรคไม่ติดต่อ (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NCDs</a:t>
          </a:r>
          <a:r>
            <a:rPr lang="th-TH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Tahoma" pitchFamily="34" charset="0"/>
              <a:cs typeface="Leelawadee" pitchFamily="34" charset="-34"/>
            </a:rPr>
            <a:t>)</a:t>
          </a:r>
          <a:endParaRPr lang="th-TH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eelawadee" pitchFamily="34" charset="-34"/>
            <a:ea typeface="Tahoma" pitchFamily="34" charset="0"/>
            <a:cs typeface="Leelawadee" pitchFamily="34" charset="-34"/>
          </a:endParaRPr>
        </a:p>
      </dsp:txBody>
      <dsp:txXfrm>
        <a:off x="178212" y="33090"/>
        <a:ext cx="8444154" cy="579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622C7-896D-4747-8BCF-95C3A10AAE70}">
      <dsp:nvSpPr>
        <dsp:cNvPr id="0" name=""/>
        <dsp:cNvSpPr/>
      </dsp:nvSpPr>
      <dsp:spPr>
        <a:xfrm>
          <a:off x="767414" y="234170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1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สร้างเสริมความเข้มแข็งและพัฒนาขีดความ สามารถในการควบคุมยาสูบของประเทศ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767414" y="234170"/>
        <a:ext cx="3927320" cy="1227287"/>
      </dsp:txXfrm>
    </dsp:sp>
    <dsp:sp modelId="{95B0A99A-2C40-445F-8C11-39EA96A23878}">
      <dsp:nvSpPr>
        <dsp:cNvPr id="0" name=""/>
        <dsp:cNvSpPr/>
      </dsp:nvSpPr>
      <dsp:spPr>
        <a:xfrm>
          <a:off x="603776" y="56895"/>
          <a:ext cx="859101" cy="1288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C5B9B-4EF0-452D-AC13-00245E3159D4}">
      <dsp:nvSpPr>
        <dsp:cNvPr id="0" name=""/>
        <dsp:cNvSpPr/>
      </dsp:nvSpPr>
      <dsp:spPr>
        <a:xfrm>
          <a:off x="5055040" y="234170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2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ป้องกันมิให้เกิดผู้เสพรายใหม่ และระวังธุรกิจยาสูบ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5055040" y="234170"/>
        <a:ext cx="3927320" cy="1227287"/>
      </dsp:txXfrm>
    </dsp:sp>
    <dsp:sp modelId="{A908D040-4BD4-42E9-8DF8-233DE143CF27}">
      <dsp:nvSpPr>
        <dsp:cNvPr id="0" name=""/>
        <dsp:cNvSpPr/>
      </dsp:nvSpPr>
      <dsp:spPr>
        <a:xfrm>
          <a:off x="4891402" y="56895"/>
          <a:ext cx="859101" cy="1288652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B7CAB-B129-4373-AFE9-193586F8BD8E}">
      <dsp:nvSpPr>
        <dsp:cNvPr id="0" name=""/>
        <dsp:cNvSpPr/>
      </dsp:nvSpPr>
      <dsp:spPr>
        <a:xfrm>
          <a:off x="767414" y="1779189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FF0000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3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rgbClr val="FF0000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ช่วยผู้เสพให้เลิกใช้ยาสูบ</a:t>
          </a:r>
          <a:endParaRPr lang="th-TH" sz="3200" b="1" kern="1200" dirty="0">
            <a:solidFill>
              <a:srgbClr val="FF0000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767414" y="1779189"/>
        <a:ext cx="3927320" cy="1227287"/>
      </dsp:txXfrm>
    </dsp:sp>
    <dsp:sp modelId="{C14650F0-8D93-4F71-95D3-FCF5380AAACF}">
      <dsp:nvSpPr>
        <dsp:cNvPr id="0" name=""/>
        <dsp:cNvSpPr/>
      </dsp:nvSpPr>
      <dsp:spPr>
        <a:xfrm>
          <a:off x="603776" y="1601914"/>
          <a:ext cx="859101" cy="12886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C87C3-9574-4BB4-9D48-D2F7A8853B0B}">
      <dsp:nvSpPr>
        <dsp:cNvPr id="0" name=""/>
        <dsp:cNvSpPr/>
      </dsp:nvSpPr>
      <dsp:spPr>
        <a:xfrm>
          <a:off x="5055040" y="1779189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4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ควบคุมและเปิดเผยส่วนประกอบ      ผลิตภัณฑ์ยาสูบ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5055040" y="1779189"/>
        <a:ext cx="3927320" cy="1227287"/>
      </dsp:txXfrm>
    </dsp:sp>
    <dsp:sp modelId="{DB2DC919-98F8-4D76-9738-A72418C22D85}">
      <dsp:nvSpPr>
        <dsp:cNvPr id="0" name=""/>
        <dsp:cNvSpPr/>
      </dsp:nvSpPr>
      <dsp:spPr>
        <a:xfrm>
          <a:off x="4891402" y="1601914"/>
          <a:ext cx="859101" cy="1288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4AA76-E1D6-444B-B3F8-2DEF49B5A160}">
      <dsp:nvSpPr>
        <dsp:cNvPr id="0" name=""/>
        <dsp:cNvSpPr/>
      </dsp:nvSpPr>
      <dsp:spPr>
        <a:xfrm>
          <a:off x="767414" y="3324208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5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 ทำสิ่งแวดล้อมให้ปลอดควันบุหรี่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767414" y="3324208"/>
        <a:ext cx="3927320" cy="1227287"/>
      </dsp:txXfrm>
    </dsp:sp>
    <dsp:sp modelId="{70FD071B-0F7F-40EB-A78A-D1179887BEB2}">
      <dsp:nvSpPr>
        <dsp:cNvPr id="0" name=""/>
        <dsp:cNvSpPr/>
      </dsp:nvSpPr>
      <dsp:spPr>
        <a:xfrm>
          <a:off x="603776" y="3146933"/>
          <a:ext cx="859101" cy="128865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13B92-B493-4049-A3EF-96D044E3C252}">
      <dsp:nvSpPr>
        <dsp:cNvPr id="0" name=""/>
        <dsp:cNvSpPr/>
      </dsp:nvSpPr>
      <dsp:spPr>
        <a:xfrm>
          <a:off x="5055040" y="3324208"/>
          <a:ext cx="3927320" cy="12272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28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ยุทธศาสตร์ที่ 6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Niramit AS" pitchFamily="2" charset="-34"/>
              <a:ea typeface="Tahoma" pitchFamily="34" charset="0"/>
              <a:cs typeface="TH Niramit AS" pitchFamily="2" charset="-34"/>
            </a:rPr>
            <a:t>ใช้มาตรการภาษีและปราบปรามเพื่อควบคุมยาสูบ</a:t>
          </a:r>
          <a:endParaRPr lang="th-TH" sz="2400" b="1" kern="1200" dirty="0">
            <a:solidFill>
              <a:schemeClr val="tx1"/>
            </a:solidFill>
            <a:latin typeface="TH Niramit AS" pitchFamily="2" charset="-34"/>
            <a:ea typeface="Tahoma" pitchFamily="34" charset="0"/>
            <a:cs typeface="TH Niramit AS" pitchFamily="2" charset="-34"/>
          </a:endParaRPr>
        </a:p>
      </dsp:txBody>
      <dsp:txXfrm>
        <a:off x="5055040" y="3324208"/>
        <a:ext cx="3927320" cy="1227287"/>
      </dsp:txXfrm>
    </dsp:sp>
    <dsp:sp modelId="{AC2684EC-5B7E-477F-A917-23DB572E202B}">
      <dsp:nvSpPr>
        <dsp:cNvPr id="0" name=""/>
        <dsp:cNvSpPr/>
      </dsp:nvSpPr>
      <dsp:spPr>
        <a:xfrm>
          <a:off x="4891402" y="3146933"/>
          <a:ext cx="859101" cy="1288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C451-DE07-478E-8103-BD87D22B03F1}">
      <dsp:nvSpPr>
        <dsp:cNvPr id="0" name=""/>
        <dsp:cNvSpPr/>
      </dsp:nvSpPr>
      <dsp:spPr>
        <a:xfrm>
          <a:off x="2806" y="595865"/>
          <a:ext cx="3034262" cy="657104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อัตราการสูบบุหรี่ ฯอายุ 15 ปีขึ้นไป(โดยรวม) 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331358" y="595865"/>
        <a:ext cx="2377158" cy="657104"/>
      </dsp:txXfrm>
    </dsp:sp>
    <dsp:sp modelId="{9446FA5A-483E-4BD9-BDBC-C88D959B64B5}">
      <dsp:nvSpPr>
        <dsp:cNvPr id="0" name=""/>
        <dsp:cNvSpPr/>
      </dsp:nvSpPr>
      <dsp:spPr>
        <a:xfrm>
          <a:off x="2823510" y="6517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19.1%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96208" y="651719"/>
        <a:ext cx="818096" cy="545396"/>
      </dsp:txXfrm>
    </dsp:sp>
    <dsp:sp modelId="{C8B1F26E-0749-45AF-8760-022B02CA6BCB}">
      <dsp:nvSpPr>
        <dsp:cNvPr id="0" name=""/>
        <dsp:cNvSpPr/>
      </dsp:nvSpPr>
      <dsp:spPr>
        <a:xfrm>
          <a:off x="3996113" y="6517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17%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68811" y="651719"/>
        <a:ext cx="818096" cy="545396"/>
      </dsp:txXfrm>
    </dsp:sp>
    <dsp:sp modelId="{C7F519B9-48AC-4937-95F8-0CC8FEE0FE5D}">
      <dsp:nvSpPr>
        <dsp:cNvPr id="0" name=""/>
        <dsp:cNvSpPr/>
      </dsp:nvSpPr>
      <dsp:spPr>
        <a:xfrm>
          <a:off x="5168716" y="6517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16.5%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41414" y="651719"/>
        <a:ext cx="818096" cy="545396"/>
      </dsp:txXfrm>
    </dsp:sp>
    <dsp:sp modelId="{52438BFF-E1DB-42E3-B09F-80075258148E}">
      <dsp:nvSpPr>
        <dsp:cNvPr id="0" name=""/>
        <dsp:cNvSpPr/>
      </dsp:nvSpPr>
      <dsp:spPr>
        <a:xfrm>
          <a:off x="6341320" y="6517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15%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14018" y="651719"/>
        <a:ext cx="818096" cy="545396"/>
      </dsp:txXfrm>
    </dsp:sp>
    <dsp:sp modelId="{DAAC5E42-C5B9-4C89-9E8B-9DA0D3AAA28B}">
      <dsp:nvSpPr>
        <dsp:cNvPr id="0" name=""/>
        <dsp:cNvSpPr/>
      </dsp:nvSpPr>
      <dsp:spPr>
        <a:xfrm>
          <a:off x="2806" y="1344965"/>
          <a:ext cx="3034262" cy="657104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อัตราการสูบบุหรี่ในกลุ่มวัยรุ่นอายุ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 15- 19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ปี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331358" y="1344965"/>
        <a:ext cx="2377158" cy="657104"/>
      </dsp:txXfrm>
    </dsp:sp>
    <dsp:sp modelId="{20E8CB94-26E1-430D-8CE7-FFFCF3A56DF8}">
      <dsp:nvSpPr>
        <dsp:cNvPr id="0" name=""/>
        <dsp:cNvSpPr/>
      </dsp:nvSpPr>
      <dsp:spPr>
        <a:xfrm>
          <a:off x="2823510" y="14008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9.7 </a:t>
          </a:r>
          <a:r>
            <a:rPr lang="th-TH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96208" y="1400819"/>
        <a:ext cx="818096" cy="545396"/>
      </dsp:txXfrm>
    </dsp:sp>
    <dsp:sp modelId="{9801FD8D-EC66-4520-A050-D8D2F247EE3D}">
      <dsp:nvSpPr>
        <dsp:cNvPr id="0" name=""/>
        <dsp:cNvSpPr/>
      </dsp:nvSpPr>
      <dsp:spPr>
        <a:xfrm>
          <a:off x="3996113" y="14008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9</a:t>
          </a: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68811" y="1400819"/>
        <a:ext cx="818096" cy="545396"/>
      </dsp:txXfrm>
    </dsp:sp>
    <dsp:sp modelId="{BA671508-628E-4302-9201-27EA266E9B74}">
      <dsp:nvSpPr>
        <dsp:cNvPr id="0" name=""/>
        <dsp:cNvSpPr/>
      </dsp:nvSpPr>
      <dsp:spPr>
        <a:xfrm>
          <a:off x="5168716" y="14008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8.5</a:t>
          </a: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41414" y="1400819"/>
        <a:ext cx="818096" cy="545396"/>
      </dsp:txXfrm>
    </dsp:sp>
    <dsp:sp modelId="{028670A0-5F1A-4961-B74C-20E49566C43A}">
      <dsp:nvSpPr>
        <dsp:cNvPr id="0" name=""/>
        <dsp:cNvSpPr/>
      </dsp:nvSpPr>
      <dsp:spPr>
        <a:xfrm>
          <a:off x="6341320" y="1400819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&lt; 8.5</a:t>
          </a: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14018" y="1400819"/>
        <a:ext cx="818096" cy="545396"/>
      </dsp:txXfrm>
    </dsp:sp>
    <dsp:sp modelId="{8400BAB5-C7DF-4BD1-8E6A-79EA6C84571B}">
      <dsp:nvSpPr>
        <dsp:cNvPr id="0" name=""/>
        <dsp:cNvSpPr/>
      </dsp:nvSpPr>
      <dsp:spPr>
        <a:xfrm>
          <a:off x="2806" y="2094064"/>
          <a:ext cx="3034262" cy="657104"/>
        </a:xfrm>
        <a:prstGeom prst="chevron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อัตราการได้รับควันบุหรี่มือสองของประชาชน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>
        <a:off x="331358" y="2094064"/>
        <a:ext cx="2377158" cy="657104"/>
      </dsp:txXfrm>
    </dsp:sp>
    <dsp:sp modelId="{9CCE0587-F975-4C3A-A356-C3A4E8501872}">
      <dsp:nvSpPr>
        <dsp:cNvPr id="0" name=""/>
        <dsp:cNvSpPr/>
      </dsp:nvSpPr>
      <dsp:spPr>
        <a:xfrm>
          <a:off x="2823510" y="2149918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70%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96208" y="2149918"/>
        <a:ext cx="818096" cy="545396"/>
      </dsp:txXfrm>
    </dsp:sp>
    <dsp:sp modelId="{C6CA174E-6F49-4FF3-9A9A-C298DC6ED550}">
      <dsp:nvSpPr>
        <dsp:cNvPr id="0" name=""/>
        <dsp:cNvSpPr/>
      </dsp:nvSpPr>
      <dsp:spPr>
        <a:xfrm>
          <a:off x="3996113" y="2149918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60%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68811" y="2149918"/>
        <a:ext cx="818096" cy="545396"/>
      </dsp:txXfrm>
    </dsp:sp>
    <dsp:sp modelId="{C3944CD1-8099-4D54-B833-F5AA8010CFF2}">
      <dsp:nvSpPr>
        <dsp:cNvPr id="0" name=""/>
        <dsp:cNvSpPr/>
      </dsp:nvSpPr>
      <dsp:spPr>
        <a:xfrm>
          <a:off x="5168716" y="2149918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55%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41414" y="2149918"/>
        <a:ext cx="818096" cy="545396"/>
      </dsp:txXfrm>
    </dsp:sp>
    <dsp:sp modelId="{4F749D45-B146-4D52-BA39-2C9788299E25}">
      <dsp:nvSpPr>
        <dsp:cNvPr id="0" name=""/>
        <dsp:cNvSpPr/>
      </dsp:nvSpPr>
      <dsp:spPr>
        <a:xfrm>
          <a:off x="6341320" y="2149918"/>
          <a:ext cx="1363492" cy="5453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40%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14018" y="2149918"/>
        <a:ext cx="818096" cy="545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</cdr:x>
      <cdr:y>0.48035</cdr:y>
    </cdr:from>
    <cdr:to>
      <cdr:x>0.58082</cdr:x>
      <cdr:y>0.65401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2529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เป้าหมายการเลิกตั้งไว้ ร้อยละ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20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A6CA5-EB11-46A1-90D7-10989BF83ABF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D47E0-CBD1-44E5-8BCA-5ED7199725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1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401B-712A-4582-8F0B-6F4C315C8E58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1422-3780-4272-9E01-02A835D16C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80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11422-3780-4272-9E01-02A835D16C2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65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11422-3780-4272-9E01-02A835D16C2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40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จากสถานการณ์โรคที่รุนแรงและชัดเจนมากขึ้น จึงมีประกาศปฏิญญาการเมือง ว่าด้วยการป้องกันละควบคุมโรคไม่ติดต่อ  ในสมัชชาสหประชาชาติ ปี 2555 </a:t>
            </a:r>
            <a:r>
              <a:rPr lang="en-US" dirty="0" smtClean="0"/>
              <a:t>WHO </a:t>
            </a:r>
            <a:r>
              <a:rPr lang="th-TH" dirty="0" smtClean="0"/>
              <a:t>จึงมีข้อตกลงร่วมกับประเทศสมาชิก โดยได้กำหนดเป้าหมายและกรอบการติดตามการแก้ไขปัญหา</a:t>
            </a:r>
            <a:r>
              <a:rPr lang="en-US" dirty="0" err="1" smtClean="0"/>
              <a:t>ncd</a:t>
            </a:r>
            <a:r>
              <a:rPr lang="en-US" dirty="0" smtClean="0"/>
              <a:t> </a:t>
            </a:r>
            <a:r>
              <a:rPr lang="th-TH" dirty="0" smtClean="0"/>
              <a:t>ประกอบด้วย 9 เป้าหมาย 25 ตัวชี้วัด โดยจะบรรลุร่วมกันในปี 2568</a:t>
            </a:r>
          </a:p>
          <a:p>
            <a:pPr>
              <a:defRPr/>
            </a:pPr>
            <a:r>
              <a:rPr lang="th-TH" dirty="0" smtClean="0"/>
              <a:t>แบ่ง 3 กลุ่ม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dirty="0" smtClean="0"/>
              <a:t>ลดอัตราตาย สีน้ำเงิน  1.1 อัตราตายด้วย 4 โรคในประชากร 30-70 ปี ลดลงร้อยละ 25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dirty="0" smtClean="0"/>
              <a:t>ลดปัจจัยเสี่ยง (ด้านพฤติกรรม) สีฟ้า 2.1 ลดการบริโภคเครื่องดื่มแอลกอฮอล์ลงร้อยละ 10 (ปริมาณ ความชุก อัตราป่วยและตายจากการดื่มแอลกอฮอล์) 2.2 ความชุกของการมีกิจกรรมทางกายที่ไม่เพียงพอ ลดลงร้อยละ 10 (ออกกำลัง 150 นาทีต่อสัปดาห์)2.3 ลดการบริโภคเกลือ/โซเดียม ค่าเฉลี่ยลดลงร้อยละ 30 2.4 ความชุกของการบริโภคยาสูบ </a:t>
            </a:r>
            <a:r>
              <a:rPr lang="th-TH" dirty="0" err="1" smtClean="0"/>
              <a:t>ปชก</a:t>
            </a:r>
            <a:r>
              <a:rPr lang="th-TH" dirty="0" smtClean="0"/>
              <a:t>.อายุมากกว่า 15 ปีลดลงร้อยละ 30 (ชีววิทยา) สีเหลือง2.5 ความชุกของภาวะความดันโลหิตสูงลดลงร้อยละ 25 (มากกว่า140/90) 2.6ความชุกของภาวะน้ำตาลในเลือดสูง เบาหวาน ไม่เพิ่มขึ้น  (มากกว่าหรือเท่ากับ 7/126) และโรคอ้วน (</a:t>
            </a:r>
            <a:r>
              <a:rPr lang="en-US" dirty="0" smtClean="0"/>
              <a:t>BMI </a:t>
            </a:r>
            <a:r>
              <a:rPr lang="th-TH" dirty="0" smtClean="0"/>
              <a:t>มากกว่า 25/อ้วนมากกว่า 30)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th-TH" dirty="0" smtClean="0"/>
              <a:t>การเข้าถึงและครอบคลุมของระบบบริการ  สีเหลืองด้านบน 3.1 </a:t>
            </a:r>
            <a:r>
              <a:rPr lang="th-TH" dirty="0" err="1" smtClean="0"/>
              <a:t>ปชก</a:t>
            </a:r>
            <a:r>
              <a:rPr lang="th-TH" dirty="0" smtClean="0"/>
              <a:t>.อายุ 40 ปีขึ้นไปที่เสี่ยง </a:t>
            </a:r>
            <a:r>
              <a:rPr lang="en-US" dirty="0" smtClean="0"/>
              <a:t>CVD </a:t>
            </a:r>
            <a:r>
              <a:rPr lang="th-TH" dirty="0" smtClean="0"/>
              <a:t>ได้รับยาและคำปรึกษาไม่น้อยกว่าร้อยละ 50  3.2 มียาที่จำเป็นและเทคโนโลยีขั้นพื้นฐานสำหรับรักษา/บริการผู้ป่วย</a:t>
            </a:r>
            <a:r>
              <a:rPr lang="en-US" dirty="0" err="1" smtClean="0"/>
              <a:t>ncd</a:t>
            </a:r>
            <a:r>
              <a:rPr lang="en-US" dirty="0" smtClean="0"/>
              <a:t> </a:t>
            </a:r>
            <a:r>
              <a:rPr lang="th-TH" dirty="0" smtClean="0"/>
              <a:t>ที่สำคัญในสถานบริการรัฐและเอกชนร้อยละ 80</a:t>
            </a:r>
          </a:p>
          <a:p>
            <a:pPr marL="228600" indent="-228600">
              <a:buFontTx/>
              <a:buAutoNum type="arabicPeriod"/>
              <a:defRPr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E8D9D-B07E-45C8-A22C-B603E981A179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376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11422-3780-4272-9E01-02A835D16C2E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81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2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242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31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54"/>
            <a:ext cx="9144000" cy="768085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39"/>
            <a:ext cx="9144000" cy="384043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539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3373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4394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33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0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50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8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81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17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4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2564-669E-467A-A86B-44D6C154050E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0C15-3C9D-4737-89F4-3F87960ABC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9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23.jpeg"/><Relationship Id="rId3" Type="http://schemas.openxmlformats.org/officeDocument/2006/relationships/image" Target="../media/image18.png"/><Relationship Id="rId21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0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4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7" y="548680"/>
            <a:ext cx="8604109" cy="583264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0232" y="6927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การนำเสนอข้อมูลการคัดกรอง บำบัด ผู้มีพฤติกรรมการสูบบุหรี่กลุ่มเป้าหมายอายุ </a:t>
            </a:r>
            <a:r>
              <a:rPr lang="en-US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ปี ขึ้นไป ปีงบประมาณ </a:t>
            </a:r>
            <a:r>
              <a:rPr lang="en-US" sz="4000" b="1" dirty="0" smtClean="0">
                <a:solidFill>
                  <a:srgbClr val="FFC000"/>
                </a:solidFill>
                <a:latin typeface="TH SarabunIT๙" pitchFamily="34" charset="-34"/>
                <a:cs typeface="TH SarabunIT๙" pitchFamily="34" charset="-34"/>
              </a:rPr>
              <a:t>2562</a:t>
            </a:r>
            <a:endParaRPr lang="th-TH" sz="4000" b="1" dirty="0">
              <a:solidFill>
                <a:srgbClr val="FFC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152128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สำนักงานสาธารณสุขจังหวัดเชียงราย  </a:t>
            </a:r>
            <a:endParaRPr lang="th-TH" b="1" dirty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255950" y="0"/>
            <a:ext cx="8561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</a:t>
            </a:r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การแจ้งเตือนเมื่อมีการบันทึกข้อมูลที่ขัดแย้งกัน</a:t>
            </a:r>
          </a:p>
          <a:p>
            <a:pPr algn="ctr"/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หรือไม่สอดคล้องตามนิยาม</a:t>
            </a:r>
            <a:endParaRPr lang="en-US" sz="4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0" y="1619660"/>
            <a:ext cx="8561478" cy="47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255950" y="0"/>
            <a:ext cx="8561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</a:t>
            </a:r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การแจ้งเตือนเมื่อมีการบันทึกข้อมูลที่ขัดแย้งกัน</a:t>
            </a:r>
          </a:p>
          <a:p>
            <a:pPr algn="ctr"/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หรือไม่สอดคล้องตามนิยาม</a:t>
            </a:r>
            <a:endParaRPr lang="en-US" sz="4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0" y="1446550"/>
            <a:ext cx="8561478" cy="52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255950" y="0"/>
            <a:ext cx="8561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!</a:t>
            </a:r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การแจ้งเตือนเมื่อมีการบันทึกข้อมูลที่ขัดแย้งกัน</a:t>
            </a:r>
          </a:p>
          <a:p>
            <a:pPr algn="ctr"/>
            <a:r>
              <a:rPr lang="th-TH" sz="44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หรือไม่สอดคล้องตามนิยาม</a:t>
            </a:r>
            <a:endParaRPr lang="en-US" sz="44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46550"/>
            <a:ext cx="8493900" cy="5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DD446E90-7B03-4B52-805E-F24ED82ED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41186"/>
              </p:ext>
            </p:extLst>
          </p:nvPr>
        </p:nvGraphicFramePr>
        <p:xfrm>
          <a:off x="196404" y="13"/>
          <a:ext cx="8751196" cy="6747941"/>
        </p:xfrm>
        <a:graphic>
          <a:graphicData uri="http://schemas.openxmlformats.org/drawingml/2006/table">
            <a:tbl>
              <a:tblPr/>
              <a:tblGrid>
                <a:gridCol w="545018">
                  <a:extLst>
                    <a:ext uri="{9D8B030D-6E8A-4147-A177-3AD203B41FA5}">
                      <a16:colId xmlns:a16="http://schemas.microsoft.com/office/drawing/2014/main" xmlns="" val="595364549"/>
                    </a:ext>
                  </a:extLst>
                </a:gridCol>
                <a:gridCol w="1144150">
                  <a:extLst>
                    <a:ext uri="{9D8B030D-6E8A-4147-A177-3AD203B41FA5}">
                      <a16:colId xmlns:a16="http://schemas.microsoft.com/office/drawing/2014/main" xmlns="" val="2141957674"/>
                    </a:ext>
                  </a:extLst>
                </a:gridCol>
                <a:gridCol w="1611860">
                  <a:extLst>
                    <a:ext uri="{9D8B030D-6E8A-4147-A177-3AD203B41FA5}">
                      <a16:colId xmlns:a16="http://schemas.microsoft.com/office/drawing/2014/main" xmlns="" val="985975122"/>
                    </a:ext>
                  </a:extLst>
                </a:gridCol>
                <a:gridCol w="1020458">
                  <a:extLst>
                    <a:ext uri="{9D8B030D-6E8A-4147-A177-3AD203B41FA5}">
                      <a16:colId xmlns:a16="http://schemas.microsoft.com/office/drawing/2014/main" xmlns="" val="1318505392"/>
                    </a:ext>
                  </a:extLst>
                </a:gridCol>
                <a:gridCol w="2075702">
                  <a:extLst>
                    <a:ext uri="{9D8B030D-6E8A-4147-A177-3AD203B41FA5}">
                      <a16:colId xmlns:a16="http://schemas.microsoft.com/office/drawing/2014/main" xmlns="" val="558590760"/>
                    </a:ext>
                  </a:extLst>
                </a:gridCol>
                <a:gridCol w="974073">
                  <a:extLst>
                    <a:ext uri="{9D8B030D-6E8A-4147-A177-3AD203B41FA5}">
                      <a16:colId xmlns:a16="http://schemas.microsoft.com/office/drawing/2014/main" xmlns="" val="1474139304"/>
                    </a:ext>
                  </a:extLst>
                </a:gridCol>
                <a:gridCol w="1379935">
                  <a:extLst>
                    <a:ext uri="{9D8B030D-6E8A-4147-A177-3AD203B41FA5}">
                      <a16:colId xmlns:a16="http://schemas.microsoft.com/office/drawing/2014/main" xmlns="" val="3707528763"/>
                    </a:ext>
                  </a:extLst>
                </a:gridCol>
              </a:tblGrid>
              <a:tr h="4324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ข้อมูลพื้นที่ดำเนินงานปี 61/62</a:t>
                      </a:r>
                    </a:p>
                  </a:txBody>
                  <a:tcPr marL="4927" marR="4927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674927"/>
                  </a:ext>
                </a:extLst>
              </a:tr>
              <a:tr h="28619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สำนักงานสาธารณสุขจังหวัดเชียงราย  อำเภอเมือง   จังหวัดเชียงราย</a:t>
                      </a:r>
                    </a:p>
                  </a:txBody>
                  <a:tcPr marL="4927" marR="4927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5582280"/>
                  </a:ext>
                </a:extLst>
              </a:tr>
              <a:tr h="56635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สสอ.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 เจ้าหน้าที่สาธารณสุขจริง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 อสม.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รพ.สต.ต้นแบบ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จัดสรร  เครื่องเป่า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Co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ชุมชนต้นแบบ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44939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เมือง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3753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รพ.สต.ดงเทพนิมิตร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2441270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เวียงชัย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68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1168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รพ.สต.เวียงชัย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บ้านปง  ม.6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284337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แม่ลาว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44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843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รพ.สต.ห้วยส้านพลับพลา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2006956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เวียงเชียงรุ้ง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577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รพ.สต.บ้านป่าซางเหนือ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346931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พาน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138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3306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รพ.สต.เมืองพาน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บ้านร่องคต ม.1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36873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ป่าแดด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42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698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 บ้านหล่ายร้อง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190671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เวียงป่าเป้า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1440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สต.แม่ปูนล่าง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3893522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แม่สรวย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92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1479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รพ.สต.ท่าก๊อ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บ้านเจดีย์หลวง ม.5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9823990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เชียงของ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90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1342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รพ.สต.น้ำม้า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9132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เวียงแก่น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546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รพ.สต.ม่วงยาย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29180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ขุนตาล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816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รพ.สต.ต้า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230498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เทิง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109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1702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รพ.สต.เชียง</a:t>
                      </a:r>
                      <a:r>
                        <a:rPr lang="th-T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เคี่ยน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14446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พญาเม็งราย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969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รพ.สต.ศรีสะอาด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469426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เชียงแสน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82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1092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รพ.สต.เวียง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4670899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แม่สาย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74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1816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รพ.สต.แม่สาย/รพ.สต.โป่งผา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9298559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16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แม่จัน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139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2084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รพ.สต.แม่ไร่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บ้านดอนชัย ม.8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5893121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17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แม่ฟ้าหลวง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80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894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รพ.สต.เล่าลิ่ว/รพ.สต.เทอดไทย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0140125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18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ดอยหลวง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</a:t>
                      </a:r>
                    </a:p>
                  </a:txBody>
                  <a:tcPr marL="4927" marR="4927" marT="6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407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รพ.สต.ปงน้อย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828936"/>
                  </a:ext>
                </a:extLst>
              </a:tr>
              <a:tr h="286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19</a:t>
                      </a:r>
                    </a:p>
                  </a:txBody>
                  <a:tcPr marL="4927" marR="4927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สสจ.ชร.</a:t>
                      </a:r>
                    </a:p>
                  </a:txBody>
                  <a:tcPr marL="4927" marR="4927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</a:p>
                  </a:txBody>
                  <a:tcPr marL="4927" marR="4927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</a:p>
                  </a:txBody>
                  <a:tcPr marL="4927" marR="4927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09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814"/>
              </p:ext>
            </p:extLst>
          </p:nvPr>
        </p:nvGraphicFramePr>
        <p:xfrm>
          <a:off x="179508" y="116632"/>
          <a:ext cx="8784978" cy="6336717"/>
        </p:xfrm>
        <a:graphic>
          <a:graphicData uri="http://schemas.openxmlformats.org/drawingml/2006/table">
            <a:tbl>
              <a:tblPr/>
              <a:tblGrid>
                <a:gridCol w="359920"/>
                <a:gridCol w="822674"/>
                <a:gridCol w="803086"/>
                <a:gridCol w="734530"/>
                <a:gridCol w="528862"/>
                <a:gridCol w="724736"/>
                <a:gridCol w="685561"/>
                <a:gridCol w="646386"/>
                <a:gridCol w="460305"/>
                <a:gridCol w="763912"/>
                <a:gridCol w="421131"/>
                <a:gridCol w="636592"/>
                <a:gridCol w="587624"/>
                <a:gridCol w="609659"/>
              </a:tblGrid>
              <a:tr h="340684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การคัดกรองและการบำบัดผู้ติดบุหรี่ 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specialpp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) 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เขตสุขภาพที่ 1 จังหวัดเชียงราย ปีงบประมาณ 2562</a:t>
                      </a:r>
                    </a:p>
                  </a:txBody>
                  <a:tcPr marL="6490" marR="6490" marT="64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176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ลำดับ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อำเภอ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จำนวนประชากร</a:t>
                      </a:r>
                      <a:b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อายุ 15 ปีขึ้นไป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ได้รับการคัดกรอง</a:t>
                      </a:r>
                      <a:b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ร้อยละคัดกรอง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ผู้สูบบุหรี่แต่เลิกแล้ว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B51)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ไม่สูบบุหรี่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B52)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จำนวนผู้สูบบุหรี่</a:t>
                      </a:r>
                      <a:b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B50)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ร้อยละสูบบุหรี่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ได้รับการบำบัด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B530+1B531+1B532)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ร้อยละบำบัด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เลิกบุหรี่ได้ 1 เดือน</a:t>
                      </a:r>
                      <a:b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B542)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เลิกบุหรี่ได้ 3 เดือน</a:t>
                      </a:r>
                      <a:b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B552)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เลิกบุหรี่ได้ 6 เดือน</a:t>
                      </a:r>
                      <a:b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</a:b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(1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B562)</a:t>
                      </a:r>
                    </a:p>
                  </a:txBody>
                  <a:tcPr marL="6490" marR="6490" marT="6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เมืองเชียงราย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161,598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104,713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64.8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2,872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93,984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7,857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7.5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7,289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92.77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เวียงชัย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30,042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21,108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70.26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3,783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14,325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3,000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14.21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2,393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79.77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เชียงของ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33,274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27,137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81.56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1,896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23,126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2,115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7.79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1,886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89.17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เทิง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50,458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37,008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73.34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4,463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28,684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3,861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10.43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2,448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63.4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พาน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74,734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58,930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78.85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5,669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45,736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7,525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12.77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5,935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78.87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201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ป่าแดด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14,473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13,075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90.34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2,078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9,560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1,437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10.99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1,044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72.65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แม่จัน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64,017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60,019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93.75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4,366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49,738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5,915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9.86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4,064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68.71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เชียงแสน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32,005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22,661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70.8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2,877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17,000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2,784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12.29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2,422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303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แม่สาย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54,020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25,648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47.48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2,310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21,572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6.89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952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53.91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แม่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สรวย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48,746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31,634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64.9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1,815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25,106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4,713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14.9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4,406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93.49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เวียงป่าเป้า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41,941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34,376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81.96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3,497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26,083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4,796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13.95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3,136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65.39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พญาเม็งราย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24,614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18,093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73.51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2,850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12,377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2,866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15.84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1,749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61.03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เวียงแก่น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17,844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10,633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59.59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9,153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7.66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751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92.26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ขุนตาล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25,787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21,073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81.72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2,346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16,968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1,759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8.35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1,694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96.3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แม่ฟ้าหลวง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27,834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18,616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66.88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594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16,373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1,649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8.86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1,557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94.42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แม่ลาว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20,220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13,972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69.1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2,332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9,862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1,778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12.73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1,676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94.26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เวียงเชียงรุ้ง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15,419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11,681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75.76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2,950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6,963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1,768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15.14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1,332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75.34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275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ดอยหลวง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11,551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10,126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87.66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1,374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6,759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1,993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19.68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1,895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95.08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5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รวม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748,577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540,503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72.20 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48,738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433,369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58,396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10.80 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46,629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79.85 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443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365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1,381</a:t>
                      </a:r>
                    </a:p>
                  </a:txBody>
                  <a:tcPr marL="6490" marR="6490" marT="6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98360" y="6450788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เลิกได้ ร้อยละ </a:t>
            </a:r>
            <a:r>
              <a:rPr lang="en-US" sz="2000" b="1" dirty="0" smtClean="0"/>
              <a:t>2.96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24518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44928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8344"/>
              </p:ext>
            </p:extLst>
          </p:nvPr>
        </p:nvGraphicFramePr>
        <p:xfrm>
          <a:off x="179512" y="1196752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แผนภูมิแสดงร้อยละ ของการคัดกรองพฤติกรรมการสูบ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บุหรี่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กลุ่มเป้าหมายอายุ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ปีขึ้นไป ปี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2561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2562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355976" y="1268760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/>
              <a:t>ปี </a:t>
            </a:r>
            <a:r>
              <a:rPr lang="en-US" sz="1600" dirty="0" smtClean="0"/>
              <a:t>2561 </a:t>
            </a:r>
            <a:r>
              <a:rPr lang="th-TH" sz="1600" dirty="0" smtClean="0"/>
              <a:t>ภาพรวมการคัดกรอง ร้อยละ </a:t>
            </a:r>
            <a:r>
              <a:rPr lang="en-US" sz="1600" dirty="0" smtClean="0"/>
              <a:t>58.38</a:t>
            </a:r>
          </a:p>
          <a:p>
            <a:r>
              <a:rPr lang="th-TH" sz="1600" dirty="0" smtClean="0"/>
              <a:t>ปี </a:t>
            </a:r>
            <a:r>
              <a:rPr lang="en-US" sz="1600" dirty="0" smtClean="0"/>
              <a:t>2562  </a:t>
            </a:r>
            <a:r>
              <a:rPr lang="th-TH" sz="1600" dirty="0" smtClean="0"/>
              <a:t>ภาพรวมการคัดกรอง ร้อยละ </a:t>
            </a:r>
            <a:r>
              <a:rPr lang="en-US" sz="1600" dirty="0" smtClean="0"/>
              <a:t>72.20 </a:t>
            </a:r>
            <a:r>
              <a:rPr lang="th-TH" sz="1600" dirty="0" smtClean="0"/>
              <a:t>( เป้าคัดกรอง ร้อยละ </a:t>
            </a:r>
            <a:r>
              <a:rPr lang="en-US" sz="1600" dirty="0" smtClean="0"/>
              <a:t>40</a:t>
            </a:r>
            <a:r>
              <a:rPr lang="th-TH" sz="1600" dirty="0" smtClean="0"/>
              <a:t>)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519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แผนภูมิแสดงร้อยละ ของการบำบัดกลุ่มเป้าหมายอายุ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ปีขึ้นไปสามารถเลิกบุหรี่ได้ ปี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2561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และ 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2562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717500"/>
              </p:ext>
            </p:extLst>
          </p:nvPr>
        </p:nvGraphicFramePr>
        <p:xfrm>
          <a:off x="323528" y="1259632"/>
          <a:ext cx="8640960" cy="52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3967" y="3181038"/>
            <a:ext cx="414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</a:rPr>
              <a:t>ปีงบประมาณ </a:t>
            </a:r>
            <a:r>
              <a:rPr lang="en-US" sz="2000" b="1" dirty="0" smtClean="0">
                <a:solidFill>
                  <a:srgbClr val="FF0000"/>
                </a:solidFill>
              </a:rPr>
              <a:t>2562 </a:t>
            </a:r>
            <a:r>
              <a:rPr lang="th-TH" sz="2000" b="1" dirty="0" smtClean="0">
                <a:solidFill>
                  <a:srgbClr val="FF0000"/>
                </a:solidFill>
              </a:rPr>
              <a:t>ภาพรวม เลิกได้ ร้อยละ </a:t>
            </a:r>
            <a:r>
              <a:rPr lang="en-US" sz="2000" b="1" dirty="0" smtClean="0">
                <a:solidFill>
                  <a:srgbClr val="FF0000"/>
                </a:solidFill>
              </a:rPr>
              <a:t>2.96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380818"/>
            <a:ext cx="4140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accent1"/>
                </a:solidFill>
              </a:rPr>
              <a:t>ปีงบประมาณ </a:t>
            </a:r>
            <a:r>
              <a:rPr lang="en-US" sz="2000" b="1" dirty="0" smtClean="0">
                <a:solidFill>
                  <a:schemeClr val="accent1"/>
                </a:solidFill>
              </a:rPr>
              <a:t>2561 </a:t>
            </a:r>
            <a:r>
              <a:rPr lang="th-TH" sz="2000" b="1" dirty="0" smtClean="0">
                <a:solidFill>
                  <a:schemeClr val="accent1"/>
                </a:solidFill>
              </a:rPr>
              <a:t>ภาพรวม เลิกได้ ร้อยละ </a:t>
            </a:r>
            <a:r>
              <a:rPr lang="en-US" sz="2000" b="1" dirty="0" smtClean="0">
                <a:solidFill>
                  <a:schemeClr val="accent1"/>
                </a:solidFill>
              </a:rPr>
              <a:t>3.76</a:t>
            </a:r>
            <a:endParaRPr lang="th-TH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67357"/>
              </p:ext>
            </p:extLst>
          </p:nvPr>
        </p:nvGraphicFramePr>
        <p:xfrm>
          <a:off x="179512" y="116632"/>
          <a:ext cx="8712967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แผ่นงาน" r:id="rId3" imgW="9534352" imgH="6867408" progId="Excel.Sheet.12">
                  <p:embed/>
                </p:oleObj>
              </mc:Choice>
              <mc:Fallback>
                <p:oleObj name="แผ่นงาน" r:id="rId3" imgW="9534352" imgH="68674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712967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7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05302"/>
              </p:ext>
            </p:extLst>
          </p:nvPr>
        </p:nvGraphicFramePr>
        <p:xfrm>
          <a:off x="251520" y="188640"/>
          <a:ext cx="8712973" cy="5620264"/>
        </p:xfrm>
        <a:graphic>
          <a:graphicData uri="http://schemas.openxmlformats.org/drawingml/2006/table">
            <a:tbl>
              <a:tblPr/>
              <a:tblGrid>
                <a:gridCol w="651322"/>
                <a:gridCol w="691261"/>
                <a:gridCol w="1474691"/>
                <a:gridCol w="617527"/>
                <a:gridCol w="645178"/>
                <a:gridCol w="470059"/>
                <a:gridCol w="470059"/>
                <a:gridCol w="651322"/>
                <a:gridCol w="654395"/>
                <a:gridCol w="958550"/>
                <a:gridCol w="958550"/>
                <a:gridCol w="470059"/>
              </a:tblGrid>
              <a:tr h="32585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หน่วยบริการที่มีการดำเนินงาน คลินิกบำบัดบุหรี่ (ดีเยี่ยม)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โรงพยาบาล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ส่งเสริมสุขภาพตำบล</a:t>
                      </a:r>
                    </a:p>
                  </a:txBody>
                  <a:tcPr marL="8700" marR="8700" marT="8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585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สำนักงานสาธารณสุขจังหวัดเชียงราย  อำเภอเมือง   จังหวัดเชียงราย</a:t>
                      </a:r>
                    </a:p>
                  </a:txBody>
                  <a:tcPr marL="8700" marR="8700" marT="8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58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ลำดับ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สสอ.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รพ.สต.ต้นแบบ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 บำบัด กลุ่มเป้าหมาย อายุ 15 ขึ้นไปพฤติกรรมสูบบุหรี่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257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เป้าหมาย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การบำบัด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 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51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ผู้สูบ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เข้ารับบำบัด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เลิกได้ </a:t>
                      </a:r>
                      <a:r>
                        <a:rPr lang="th-TH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6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เดือน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เวียงชัย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รพ.สต.ดอนแก้ว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2045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1792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87.63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377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21.04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364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96.6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3.02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แม่ลาว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โป่งแพร่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2070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1680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81.16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213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12.68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202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94.8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5.94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5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พาน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รพ.สต.สันมะเค็ด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4808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4447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92.49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775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17.43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649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83.7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22,80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เวียงป่าเป้า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รพ.สต.สันสลี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7176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5571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77.63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537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9.64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498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92.7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แม่สรวย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รพ.สต.ป่าแดด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7234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5571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77.01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777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13.95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709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91.2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7.05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เชียงของ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รพ.สต.ครึ่ง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2174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1944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89.42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258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13.27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257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99.6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6.61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12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เวียงแก่น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สต.ผาตั้ง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1177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40.78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10.42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14.28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13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เชียงแสน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รพ.สต.แม่แอบ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3018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2903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96.19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339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11.68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325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95.9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85.84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15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แม่สาย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รพ.สต.บ้านด้าย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2699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1976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73.21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195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9.87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163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83.6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7.97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16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แม่จัน</a:t>
                      </a:r>
                    </a:p>
                  </a:txBody>
                  <a:tcPr marL="8700" marR="8700" marT="8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สต.เล่า</a:t>
                      </a:r>
                      <a:r>
                        <a:rPr lang="th-TH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ฝู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1632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1442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88.36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243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16.85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125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86.6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18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ดอยหลวง</a:t>
                      </a:r>
                    </a:p>
                  </a:txBody>
                  <a:tcPr marL="8700" marR="8700" marT="8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รพ.สต.แม่บง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2850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2212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77.61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361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16.32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323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89.5</a:t>
                      </a: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2.78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700" marR="8700" marT="8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ข้อสั่งการ ท่านนายแพทย์สาธารณสุขจังหวัดเชียงราย</a:t>
            </a:r>
            <a:br>
              <a:rPr lang="th-TH" dirty="0"/>
            </a:br>
            <a:r>
              <a:rPr lang="th-TH" dirty="0"/>
              <a:t>เพื่อให้การดำเนินงานคลินิกบำบัดบุหรี่ 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2400" dirty="0">
                <a:cs typeface="+mj-cs"/>
              </a:rPr>
              <a:t>ให้หน่วยบริการทุกระดับมีการดำเนินการคัดกรองกลุ่มเสี่ยงอายุ 15 ปีขึ้นไปทุกราย ตามแบบ</a:t>
            </a:r>
            <a:r>
              <a:rPr lang="th-TH" sz="2000" dirty="0">
                <a:cs typeface="+mj-cs"/>
              </a:rPr>
              <a:t>ประเมิน</a:t>
            </a:r>
            <a:r>
              <a:rPr lang="th-TH" sz="2400" dirty="0">
                <a:cs typeface="+mj-cs"/>
              </a:rPr>
              <a:t>ผู้รับบริการเลิกบุหรี่</a:t>
            </a:r>
          </a:p>
          <a:p>
            <a:pPr marL="514350" indent="-514350">
              <a:buAutoNum type="arabicPeriod" startAt="2"/>
            </a:pPr>
            <a:r>
              <a:rPr lang="th-TH" sz="2400" dirty="0">
                <a:cs typeface="+mj-cs"/>
              </a:rPr>
              <a:t>ให้มีการจัด/ดำเนินการคลินิกบำบัดบุหรี่ ในสถานบริการปฐมภูมิ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       (รพ.สต.) อย่างน้อย  อำเภอละ 1 หน่วยบริการ ในปีงบประมาณ 2561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084"/>
            <a:ext cx="2017244" cy="306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3273705"/>
            <a:ext cx="1743368" cy="309862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02" y="3252937"/>
            <a:ext cx="2132856" cy="27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02789"/>
              </p:ext>
            </p:extLst>
          </p:nvPr>
        </p:nvGraphicFramePr>
        <p:xfrm>
          <a:off x="251520" y="620686"/>
          <a:ext cx="8568950" cy="2615396"/>
        </p:xfrm>
        <a:graphic>
          <a:graphicData uri="http://schemas.openxmlformats.org/drawingml/2006/table">
            <a:tbl>
              <a:tblPr/>
              <a:tblGrid>
                <a:gridCol w="721343"/>
                <a:gridCol w="2055826"/>
                <a:gridCol w="721343"/>
                <a:gridCol w="631175"/>
                <a:gridCol w="459856"/>
                <a:gridCol w="459856"/>
                <a:gridCol w="637186"/>
                <a:gridCol w="640192"/>
                <a:gridCol w="889656"/>
                <a:gridCol w="892661"/>
                <a:gridCol w="459856"/>
              </a:tblGrid>
              <a:tr h="3736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หน่วยบริการที่มีการดำเนินงาน คลินิกบำบัดบุหรี่ (ดีเยี่ยม) 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โรงพย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บาลชุมชน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6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สำนักงานสาธารณสุขจังหวัดเชียงราย  อำเภอเมือง   จังหวัดเชียงราย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6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รพศ./รพช.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 บำบัด กลุ่มเป้าหมาย อายุ 15 ขึ้นไปพฤติกรรมสูบบุหรี่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6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การบำบัด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72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การคัดกรอง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ผู้สูบ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เข้ารับบำบัด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เลิกได้ 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6 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เดือน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3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IT๙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โรงพยาบาลแม่สรวย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3790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1004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26.49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94.62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16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IT๙"/>
                        </a:rPr>
                        <a:t>54.55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สามารถดาวโหลดข้อมูลการคัดกรอง และบำบัดรักษา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/>
              <a:t> ตามระบบ </a:t>
            </a:r>
            <a:r>
              <a:rPr lang="en-US" sz="2800" dirty="0" smtClean="0"/>
              <a:t>QR-code </a:t>
            </a:r>
            <a:r>
              <a:rPr lang="th-TH" sz="2800" dirty="0" smtClean="0"/>
              <a:t>ประกอบด้วยข้อมูลดังนี้</a:t>
            </a:r>
          </a:p>
          <a:p>
            <a:pPr marL="514350" indent="-514350">
              <a:buAutoNum type="arabicPeriod"/>
            </a:pPr>
            <a:r>
              <a:rPr lang="th-TH" sz="2800" dirty="0" smtClean="0"/>
              <a:t>ข้อมูลการคัดกรอง  บำบัดรักษาผู้มีพฤติกรรมสูบบุหรี่ รายสถานบริการ  (จำนวน/ร้อยละ) ปี </a:t>
            </a:r>
            <a:r>
              <a:rPr lang="en-US" sz="2800" dirty="0" smtClean="0"/>
              <a:t>2561</a:t>
            </a:r>
            <a:r>
              <a:rPr lang="th-TH" sz="2800" dirty="0" smtClean="0"/>
              <a:t>และ</a:t>
            </a:r>
            <a:r>
              <a:rPr lang="en-US" sz="2800" dirty="0" smtClean="0"/>
              <a:t>2562</a:t>
            </a:r>
            <a:endParaRPr lang="th-TH" sz="2800" dirty="0" smtClean="0"/>
          </a:p>
          <a:p>
            <a:pPr marL="514350" indent="-514350">
              <a:buAutoNum type="arabicPeriod"/>
            </a:pPr>
            <a:r>
              <a:rPr lang="th-TH" sz="2800" dirty="0"/>
              <a:t>ข้อมูลการคัดกรอง  บำบัดรักษาผู้มี</a:t>
            </a:r>
            <a:r>
              <a:rPr lang="th-TH" sz="2800" dirty="0" smtClean="0"/>
              <a:t>พฤติกรรมดื่มสุรา  ราย</a:t>
            </a:r>
            <a:r>
              <a:rPr lang="th-TH" sz="2800" dirty="0"/>
              <a:t>สถานบริการ  (จำนวน/ร้อยละ</a:t>
            </a:r>
            <a:r>
              <a:rPr lang="th-TH" sz="2800" dirty="0" smtClean="0"/>
              <a:t>) </a:t>
            </a:r>
            <a:r>
              <a:rPr lang="th-TH" sz="2800" dirty="0"/>
              <a:t>ปี </a:t>
            </a:r>
            <a:r>
              <a:rPr lang="en-US" sz="2800" dirty="0"/>
              <a:t>2561</a:t>
            </a:r>
            <a:r>
              <a:rPr lang="th-TH" sz="2800" dirty="0"/>
              <a:t>และ</a:t>
            </a:r>
            <a:r>
              <a:rPr lang="en-US" sz="2800" dirty="0"/>
              <a:t>2562</a:t>
            </a:r>
            <a:endParaRPr lang="th-TH" sz="2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2800" dirty="0" smtClean="0"/>
              <a:t>ข้อมูล </a:t>
            </a:r>
            <a:r>
              <a:rPr lang="th-TH" sz="2800" dirty="0" err="1" smtClean="0"/>
              <a:t>อสม</a:t>
            </a:r>
            <a:r>
              <a:rPr lang="en-US" sz="2800" dirty="0" smtClean="0"/>
              <a:t>.</a:t>
            </a:r>
            <a:r>
              <a:rPr lang="th-TH" sz="2800" dirty="0" smtClean="0"/>
              <a:t>สูบบุหรี่ </a:t>
            </a:r>
            <a:r>
              <a:rPr lang="th-TH" sz="2800" dirty="0"/>
              <a:t>รายสถานบริการ </a:t>
            </a:r>
            <a:r>
              <a:rPr lang="th-TH" sz="2800" dirty="0" smtClean="0"/>
              <a:t> </a:t>
            </a:r>
            <a:r>
              <a:rPr lang="th-TH" sz="2800" dirty="0"/>
              <a:t>(จำนวน/ร้อยละ</a:t>
            </a:r>
            <a:r>
              <a:rPr lang="th-TH" sz="2800" dirty="0" smtClean="0"/>
              <a:t>) </a:t>
            </a:r>
            <a:r>
              <a:rPr lang="th-TH" sz="2800" dirty="0"/>
              <a:t>ปี </a:t>
            </a:r>
            <a:r>
              <a:rPr lang="en-US" sz="2800" dirty="0" smtClean="0"/>
              <a:t>2562</a:t>
            </a:r>
            <a:endParaRPr lang="th-TH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2800" dirty="0" smtClean="0"/>
              <a:t>ข้อมูล รายบุคคลที่มีพฤติกรรมสูบบุหรี่รายคน </a:t>
            </a:r>
            <a:r>
              <a:rPr lang="th-TH" sz="2800" dirty="0"/>
              <a:t>ปี </a:t>
            </a:r>
            <a:r>
              <a:rPr lang="en-US" sz="2800" dirty="0"/>
              <a:t>2562</a:t>
            </a: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9865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39" y="1052736"/>
            <a:ext cx="3616796" cy="3616796"/>
          </a:xfrm>
        </p:spPr>
      </p:pic>
      <p:sp>
        <p:nvSpPr>
          <p:cNvPr id="6" name="สี่เหลี่ยมผืนผ้า 5"/>
          <p:cNvSpPr/>
          <p:nvPr/>
        </p:nvSpPr>
        <p:spPr>
          <a:xfrm>
            <a:off x="613496" y="4679558"/>
            <a:ext cx="75264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th-TH" sz="3200" b="1" dirty="0" smtClean="0"/>
              <a:t>“ </a:t>
            </a:r>
            <a:r>
              <a:rPr lang="en-US" sz="3200" b="1" dirty="0" smtClean="0"/>
              <a:t>QR-Code</a:t>
            </a:r>
            <a:r>
              <a:rPr lang="th-TH" sz="3200" b="1" dirty="0" smtClean="0"/>
              <a:t> ”</a:t>
            </a:r>
          </a:p>
          <a:p>
            <a:pPr algn="ctr"/>
            <a:r>
              <a:rPr lang="th-TH" sz="3200" b="1" dirty="0" smtClean="0"/>
              <a:t>สรุปข้อมูลการคัดกรอง  บำบัดบุหรี่   สุรา  ปี </a:t>
            </a:r>
            <a:r>
              <a:rPr lang="en-US" sz="3200" b="1" dirty="0" smtClean="0"/>
              <a:t>2561-2562 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0741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การขับเคลื่อนการดำเนินงาน</a:t>
            </a:r>
            <a:br>
              <a:rPr lang="th-TH" b="1" dirty="0" smtClean="0"/>
            </a:br>
            <a:r>
              <a:rPr lang="th-TH" b="1" dirty="0" smtClean="0"/>
              <a:t>ควบคุม</a:t>
            </a:r>
            <a:r>
              <a:rPr lang="th-TH" b="1" dirty="0"/>
              <a:t>การบริโภคเยาสูบและเครื่องดื่มแอลกอฮอล์จังหวัดเชียงราย ปีงบประมาณ </a:t>
            </a:r>
            <a:r>
              <a:rPr lang="en-US" b="1" dirty="0" smtClean="0"/>
              <a:t>2563-2564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724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963" y="3068216"/>
            <a:ext cx="3637399" cy="3049587"/>
          </a:xfrm>
          <a:prstGeom prst="roundRect">
            <a:avLst/>
          </a:prstGeom>
          <a:effectLst/>
        </p:spPr>
      </p:pic>
      <p:sp>
        <p:nvSpPr>
          <p:cNvPr id="13315" name="Rounded Rectangle 16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655638" y="2032000"/>
            <a:ext cx="7821612" cy="76358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altLang="en-US" b="1" dirty="0">
              <a:solidFill>
                <a:sysClr val="windowText" lastClr="000000"/>
              </a:solidFill>
              <a:latin typeface="Leelawadee" pitchFamily="34" charset="-34"/>
              <a:cs typeface="Leelawadee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ลดตายก่อนวัยอันควรจากโรค </a:t>
            </a:r>
            <a:r>
              <a:rPr lang="en-US" altLang="en-US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NCDs  </a:t>
            </a:r>
            <a:endParaRPr lang="th-TH" altLang="en-US" b="1" dirty="0">
              <a:solidFill>
                <a:sysClr val="windowText" lastClr="000000"/>
              </a:solidFill>
              <a:latin typeface="Leelawadee" pitchFamily="34" charset="-34"/>
              <a:cs typeface="Leelawadee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25%</a:t>
            </a:r>
            <a:r>
              <a:rPr lang="th-TH" altLang="en-US" sz="1600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altLang="en-US" sz="1600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(</a:t>
            </a:r>
            <a:r>
              <a:rPr lang="th-TH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ปี  2553</a:t>
            </a:r>
            <a:r>
              <a:rPr lang="en-US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-</a:t>
            </a:r>
            <a:r>
              <a:rPr lang="th-TH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 2568 </a:t>
            </a:r>
            <a:r>
              <a:rPr lang="en-US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 _UN)  , </a:t>
            </a:r>
            <a:r>
              <a:rPr lang="th-TH" sz="1600" b="1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1/3</a:t>
            </a:r>
            <a:r>
              <a:rPr lang="en-US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  (</a:t>
            </a:r>
            <a:r>
              <a:rPr lang="th-TH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ปี </a:t>
            </a:r>
            <a:r>
              <a:rPr lang="en-US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2553-2573</a:t>
            </a:r>
            <a:r>
              <a:rPr lang="th-TH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  <a:latin typeface="Leelawadee" pitchFamily="34" charset="-34"/>
                <a:cs typeface="Leelawadee" pitchFamily="34" charset="-34"/>
              </a:rPr>
              <a:t>_SDG)</a:t>
            </a:r>
            <a:endParaRPr lang="th-TH" altLang="en-US" sz="1600" b="1" dirty="0">
              <a:solidFill>
                <a:sysClr val="windowText" lastClr="000000"/>
              </a:solidFill>
              <a:latin typeface="Leelawadee" pitchFamily="34" charset="-34"/>
              <a:cs typeface="Leelawadee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b="1" dirty="0">
              <a:solidFill>
                <a:sysClr val="windowText" lastClr="00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0420" name="Rounded Rectangle 17"/>
          <p:cNvSpPr>
            <a:spLocks noChangeAspect="1"/>
          </p:cNvSpPr>
          <p:nvPr/>
        </p:nvSpPr>
        <p:spPr bwMode="auto">
          <a:xfrm>
            <a:off x="277819" y="4929993"/>
            <a:ext cx="2747963" cy="51355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ลดการบริโภคเกลือ/โซเดียม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30%</a:t>
            </a:r>
          </a:p>
        </p:txBody>
      </p:sp>
      <p:sp>
        <p:nvSpPr>
          <p:cNvPr id="60421" name="Rounded Rectangle 18"/>
          <p:cNvSpPr>
            <a:spLocks noChangeAspect="1"/>
          </p:cNvSpPr>
          <p:nvPr/>
        </p:nvSpPr>
        <p:spPr bwMode="auto">
          <a:xfrm>
            <a:off x="1003300" y="5802325"/>
            <a:ext cx="2503488" cy="4349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ลดการบริโภคยาสูบ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 30%</a:t>
            </a:r>
          </a:p>
        </p:txBody>
      </p:sp>
      <p:sp>
        <p:nvSpPr>
          <p:cNvPr id="60422" name="Rounded Rectangle 19"/>
          <p:cNvSpPr>
            <a:spLocks noChangeAspect="1"/>
          </p:cNvSpPr>
          <p:nvPr/>
        </p:nvSpPr>
        <p:spPr bwMode="auto">
          <a:xfrm>
            <a:off x="128588" y="4056868"/>
            <a:ext cx="2782887" cy="53895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ลดการขาดกิจกรรมทางกาย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10%</a:t>
            </a:r>
            <a:endParaRPr lang="th-TH" altLang="en-US" sz="1600" b="1" dirty="0">
              <a:solidFill>
                <a:srgbClr val="000000"/>
              </a:solidFill>
              <a:latin typeface="Leelawadee" panose="020B0502040204020203" pitchFamily="34" charset="-34"/>
              <a:ea typeface="Angsana New" panose="02020603050405020304" pitchFamily="18" charset="-34"/>
              <a:cs typeface="Leelawadee" panose="020B0502040204020203" pitchFamily="34" charset="-34"/>
            </a:endParaRPr>
          </a:p>
        </p:txBody>
      </p:sp>
      <p:sp>
        <p:nvSpPr>
          <p:cNvPr id="60423" name="Rounded Rectangle 20"/>
          <p:cNvSpPr>
            <a:spLocks noChangeAspect="1"/>
          </p:cNvSpPr>
          <p:nvPr/>
        </p:nvSpPr>
        <p:spPr bwMode="auto">
          <a:xfrm>
            <a:off x="277813" y="3172980"/>
            <a:ext cx="2997200" cy="55764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ลดการบริโภคเครื่องดื่มแอลกอฮอล์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10%</a:t>
            </a:r>
          </a:p>
        </p:txBody>
      </p:sp>
      <p:sp>
        <p:nvSpPr>
          <p:cNvPr id="22" name="Rounded Rectangle 21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5326069" y="5726125"/>
            <a:ext cx="2662237" cy="492125"/>
          </a:xfrm>
          <a:prstGeom prst="roundRect">
            <a:avLst/>
          </a:prstGeom>
          <a:solidFill>
            <a:srgbClr val="00B0F0"/>
          </a:solidFill>
          <a:ln w="381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Leelawadee" pitchFamily="34" charset="-34"/>
              <a:cs typeface="Leelawadee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1600" b="1" dirty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ลดภาวะความดันโลหิตสูง </a:t>
            </a:r>
            <a:r>
              <a:rPr lang="en-US" altLang="en-US" sz="1600" b="1" dirty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25%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black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0425" name="Rounded Rectangle 22"/>
          <p:cNvSpPr>
            <a:spLocks noChangeAspect="1"/>
          </p:cNvSpPr>
          <p:nvPr/>
        </p:nvSpPr>
        <p:spPr bwMode="auto">
          <a:xfrm>
            <a:off x="5751513" y="3962412"/>
            <a:ext cx="3205162" cy="63817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ผู้ที่เสี่ยงสูงต่อ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CVD </a:t>
            </a:r>
            <a:r>
              <a:rPr lang="th-TH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ได้รับยาและคำปรึกษา </a:t>
            </a:r>
            <a:r>
              <a:rPr lang="en-US" alt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50%</a:t>
            </a:r>
          </a:p>
        </p:txBody>
      </p:sp>
      <p:sp>
        <p:nvSpPr>
          <p:cNvPr id="60426" name="Rounded Rectangle 23"/>
          <p:cNvSpPr>
            <a:spLocks noChangeAspect="1"/>
          </p:cNvSpPr>
          <p:nvPr/>
        </p:nvSpPr>
        <p:spPr bwMode="auto">
          <a:xfrm>
            <a:off x="5710240" y="4907756"/>
            <a:ext cx="3103562" cy="50403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h-TH" sz="1600" b="1" dirty="0">
                <a:solidFill>
                  <a:srgbClr val="000000"/>
                </a:solidFill>
                <a:latin typeface="Leelawadee" panose="020B0502040204020203" pitchFamily="34" charset="-34"/>
                <a:ea typeface="Tahoma" panose="020B0604030504040204" pitchFamily="34" charset="0"/>
                <a:cs typeface="Leelawadee" panose="020B0502040204020203" pitchFamily="34" charset="-34"/>
              </a:rPr>
              <a:t>ภาวะเบาหวาน</a:t>
            </a:r>
            <a:r>
              <a:rPr 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Tahoma" panose="020B0604030504040204" pitchFamily="34" charset="0"/>
                <a:cs typeface="Leelawadee" panose="020B0502040204020203" pitchFamily="34" charset="-34"/>
              </a:rPr>
              <a:t>/</a:t>
            </a:r>
            <a:r>
              <a:rPr lang="th-TH" sz="1600" b="1" dirty="0">
                <a:solidFill>
                  <a:srgbClr val="000000"/>
                </a:solidFill>
                <a:latin typeface="Leelawadee" panose="020B0502040204020203" pitchFamily="34" charset="-34"/>
                <a:ea typeface="Tahoma" panose="020B0604030504040204" pitchFamily="34" charset="0"/>
                <a:cs typeface="Leelawadee" panose="020B0502040204020203" pitchFamily="34" charset="-34"/>
              </a:rPr>
              <a:t>โรคอ้วน</a:t>
            </a:r>
            <a:endParaRPr lang="en-US" sz="1600" b="1" dirty="0">
              <a:solidFill>
                <a:srgbClr val="000000"/>
              </a:solidFill>
              <a:latin typeface="Leelawadee" panose="020B0502040204020203" pitchFamily="34" charset="-34"/>
              <a:ea typeface="Tahoma" panose="020B0604030504040204" pitchFamily="34" charset="0"/>
              <a:cs typeface="Leelawadee" panose="020B0502040204020203" pitchFamily="34" charset="-34"/>
            </a:endParaRPr>
          </a:p>
          <a:p>
            <a:pPr algn="ctr" eaLnBrk="1" hangingPunct="1"/>
            <a:r>
              <a:rPr lang="th-TH" sz="1600" b="1" dirty="0">
                <a:solidFill>
                  <a:srgbClr val="000000"/>
                </a:solidFill>
                <a:latin typeface="Leelawadee" panose="020B0502040204020203" pitchFamily="34" charset="-34"/>
                <a:ea typeface="Tahoma" panose="020B0604030504040204" pitchFamily="34" charset="0"/>
                <a:cs typeface="Leelawadee" panose="020B0502040204020203" pitchFamily="34" charset="-34"/>
              </a:rPr>
              <a:t>ไม่เพิ่ม</a:t>
            </a:r>
            <a:r>
              <a:rPr lang="en-US" sz="1600" b="1" dirty="0">
                <a:solidFill>
                  <a:srgbClr val="000000"/>
                </a:solidFill>
                <a:latin typeface="Leelawadee" panose="020B0502040204020203" pitchFamily="34" charset="-34"/>
                <a:ea typeface="Tahoma" panose="020B0604030504040204" pitchFamily="34" charset="0"/>
                <a:cs typeface="Leelawadee" panose="020B0502040204020203" pitchFamily="34" charset="-34"/>
              </a:rPr>
              <a:t> 0%</a:t>
            </a:r>
          </a:p>
        </p:txBody>
      </p:sp>
      <p:sp>
        <p:nvSpPr>
          <p:cNvPr id="25" name="Rounded Rectangle 24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 bwMode="auto">
          <a:xfrm>
            <a:off x="5857875" y="3121026"/>
            <a:ext cx="3086100" cy="654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altLang="en-US" sz="1600" b="1" dirty="0">
              <a:solidFill>
                <a:srgbClr val="000000"/>
              </a:solidFill>
              <a:latin typeface="Leelawadee" pitchFamily="34" charset="-34"/>
              <a:cs typeface="Leelawadee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en-US" sz="1600" b="1" dirty="0">
                <a:solidFill>
                  <a:srgbClr val="000000"/>
                </a:solidFill>
                <a:latin typeface="Leelawadee" pitchFamily="34" charset="-34"/>
                <a:cs typeface="Leelawadee" pitchFamily="34" charset="-34"/>
              </a:rPr>
              <a:t>ยาและเทคโนโลยีที่จำเป็นครอบคลุม</a:t>
            </a:r>
            <a:r>
              <a:rPr lang="en-US" altLang="en-US" sz="1600" b="1" dirty="0">
                <a:solidFill>
                  <a:srgbClr val="000000"/>
                </a:solidFill>
                <a:latin typeface="Leelawadee" pitchFamily="34" charset="-34"/>
                <a:cs typeface="Leelawadee" pitchFamily="34" charset="-34"/>
              </a:rPr>
              <a:t> 80%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000000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60428" name="TextBox 6"/>
          <p:cNvSpPr txBox="1">
            <a:spLocks noChangeArrowheads="1"/>
          </p:cNvSpPr>
          <p:nvPr/>
        </p:nvSpPr>
        <p:spPr bwMode="auto">
          <a:xfrm>
            <a:off x="3506788" y="6467487"/>
            <a:ext cx="553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Leelawadee" panose="020B0502040204020203" pitchFamily="34" charset="-34"/>
                <a:ea typeface="Angsana New" panose="02020603050405020304" pitchFamily="18" charset="-34"/>
                <a:cs typeface="Leelawadee" panose="020B0502040204020203" pitchFamily="34" charset="-34"/>
              </a:rPr>
              <a:t>WHO: National Health Assembly , working group 2013</a:t>
            </a:r>
          </a:p>
        </p:txBody>
      </p:sp>
      <p:graphicFrame>
        <p:nvGraphicFramePr>
          <p:cNvPr id="15" name="ไดอะแกรม 14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970756"/>
              </p:ext>
            </p:extLst>
          </p:nvPr>
        </p:nvGraphicFramePr>
        <p:xfrm>
          <a:off x="184257" y="1231488"/>
          <a:ext cx="8649269" cy="68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">
            <a:extLst>
              <a:ext uri="{FF2B5EF4-FFF2-40B4-BE49-F238E27FC236}"/>
            </a:extLst>
          </p:cNvPr>
          <p:cNvGraphicFramePr/>
          <p:nvPr/>
        </p:nvGraphicFramePr>
        <p:xfrm>
          <a:off x="-30099" y="130630"/>
          <a:ext cx="8934785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0431" name="Picture 17"/>
          <p:cNvPicPr>
            <a:picLocks noChangeAspect="1" noChangeArrowheads="1"/>
          </p:cNvPicPr>
          <p:nvPr/>
        </p:nvPicPr>
        <p:blipFill>
          <a:blip r:embed="rId1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0" y="5526087"/>
            <a:ext cx="4238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9"/>
          <p:cNvPicPr>
            <a:picLocks noChangeAspect="1" noChangeArrowheads="1"/>
          </p:cNvPicPr>
          <p:nvPr/>
        </p:nvPicPr>
        <p:blipFill>
          <a:blip r:embed="rId1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" y="2795588"/>
            <a:ext cx="4619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21"/>
          <p:cNvPicPr>
            <a:picLocks noChangeAspect="1" noChangeArrowheads="1"/>
          </p:cNvPicPr>
          <p:nvPr/>
        </p:nvPicPr>
        <p:blipFill>
          <a:blip r:embed="rId1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7" y="4606925"/>
            <a:ext cx="474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22"/>
          <p:cNvPicPr>
            <a:picLocks noChangeAspect="1" noChangeArrowheads="1"/>
          </p:cNvPicPr>
          <p:nvPr/>
        </p:nvPicPr>
        <p:blipFill>
          <a:blip r:embed="rId17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6" y="3775075"/>
            <a:ext cx="5000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3"/>
          <p:cNvPicPr>
            <a:picLocks noChangeAspect="1" noChangeArrowheads="1"/>
          </p:cNvPicPr>
          <p:nvPr/>
        </p:nvPicPr>
        <p:blipFill>
          <a:blip r:embed="rId1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2858654"/>
            <a:ext cx="45005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4"/>
          <p:cNvPicPr>
            <a:picLocks noChangeAspect="1" noChangeArrowheads="1"/>
          </p:cNvPicPr>
          <p:nvPr/>
        </p:nvPicPr>
        <p:blipFill>
          <a:blip r:embed="rId19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9" y="3743325"/>
            <a:ext cx="4921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25"/>
          <p:cNvPicPr>
            <a:picLocks noChangeAspect="1" noChangeArrowheads="1"/>
          </p:cNvPicPr>
          <p:nvPr/>
        </p:nvPicPr>
        <p:blipFill>
          <a:blip r:embed="rId2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5405450"/>
            <a:ext cx="46196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26"/>
          <p:cNvPicPr>
            <a:picLocks noChangeAspect="1" noChangeArrowheads="1"/>
          </p:cNvPicPr>
          <p:nvPr/>
        </p:nvPicPr>
        <p:blipFill>
          <a:blip r:embed="rId21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4606937"/>
            <a:ext cx="4270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3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696666" y="254862"/>
            <a:ext cx="8257809" cy="1468960"/>
          </a:xfrm>
          <a:prstGeom prst="rect">
            <a:avLst/>
          </a:prstGeom>
        </p:spPr>
        <p:txBody>
          <a:bodyPr/>
          <a:lstStyle>
            <a:lvl1pPr algn="ctr" defTabSz="91416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5808">
              <a:defRPr/>
            </a:pPr>
            <a:r>
              <a:rPr lang="th-TH" sz="4408" b="1" spc="-1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แผนยุทธศาสตร์การควบคุมยาสูบ ฉบับที่สอง พ.ศ. 2559 - 2562</a:t>
            </a:r>
          </a:p>
        </p:txBody>
      </p:sp>
      <p:graphicFrame>
        <p:nvGraphicFramePr>
          <p:cNvPr id="3" name="ไดอะแกรม 2"/>
          <p:cNvGraphicFramePr/>
          <p:nvPr>
            <p:extLst/>
          </p:nvPr>
        </p:nvGraphicFramePr>
        <p:xfrm>
          <a:off x="-36511" y="2066886"/>
          <a:ext cx="9586138" cy="460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J:\opera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2" r="3165" b="9558"/>
          <a:stretch>
            <a:fillRect/>
          </a:stretch>
        </p:blipFill>
        <p:spPr bwMode="auto">
          <a:xfrm>
            <a:off x="4825570" y="2058350"/>
            <a:ext cx="662418" cy="13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164424" y="1332346"/>
            <a:ext cx="5322291" cy="832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60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480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ยุทธศาสตร์การควบคุมยาสูบ</a:t>
            </a:r>
          </a:p>
        </p:txBody>
      </p:sp>
      <p:sp>
        <p:nvSpPr>
          <p:cNvPr id="6" name="ดาว 5 แฉก 5"/>
          <p:cNvSpPr/>
          <p:nvPr/>
        </p:nvSpPr>
        <p:spPr>
          <a:xfrm>
            <a:off x="4271556" y="3900820"/>
            <a:ext cx="293914" cy="470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11">
            <a:extLst>
              <a:ext uri="{FF2B5EF4-FFF2-40B4-BE49-F238E27FC236}">
                <a16:creationId xmlns:a16="http://schemas.microsoft.com/office/drawing/2014/main" xmlns="" id="{03CCF36E-D6A1-49C3-AF4D-17AD7C746CBB}"/>
              </a:ext>
            </a:extLst>
          </p:cNvPr>
          <p:cNvSpPr/>
          <p:nvPr/>
        </p:nvSpPr>
        <p:spPr>
          <a:xfrm>
            <a:off x="3671484" y="3396679"/>
            <a:ext cx="822774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6473712-5936-4138-A089-BBBC811B9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6" y="440437"/>
            <a:ext cx="9096055" cy="724247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B0F0"/>
                </a:solidFill>
              </a:rPr>
              <a:t>มาตรการ</a:t>
            </a:r>
            <a:r>
              <a:rPr lang="th-TH" sz="2800" b="1" dirty="0" smtClean="0">
                <a:solidFill>
                  <a:srgbClr val="00B0F0"/>
                </a:solidFill>
              </a:rPr>
              <a:t/>
            </a:r>
            <a:br>
              <a:rPr lang="th-TH" sz="2800" b="1" dirty="0" smtClean="0">
                <a:solidFill>
                  <a:srgbClr val="00B0F0"/>
                </a:solidFill>
              </a:rPr>
            </a:br>
            <a:r>
              <a:rPr lang="th-TH" sz="2800" b="1" dirty="0" smtClean="0">
                <a:solidFill>
                  <a:srgbClr val="00B0F0"/>
                </a:solidFill>
              </a:rPr>
              <a:t>การควบคุม</a:t>
            </a:r>
            <a:r>
              <a:rPr lang="th-TH" sz="2800" b="1" dirty="0">
                <a:solidFill>
                  <a:srgbClr val="00B0F0"/>
                </a:solidFill>
              </a:rPr>
              <a:t>การ</a:t>
            </a:r>
            <a:r>
              <a:rPr lang="th-TH" sz="2800" b="1" dirty="0" smtClean="0">
                <a:solidFill>
                  <a:srgbClr val="00B0F0"/>
                </a:solidFill>
              </a:rPr>
              <a:t>บริโภคเครื่องดื่ม</a:t>
            </a:r>
            <a:r>
              <a:rPr lang="th-TH" sz="2800" b="1" dirty="0">
                <a:solidFill>
                  <a:srgbClr val="00B0F0"/>
                </a:solidFill>
              </a:rPr>
              <a:t>แอลกอฮอล์และ</a:t>
            </a:r>
            <a:r>
              <a:rPr lang="th-TH" sz="2800" b="1" dirty="0" smtClean="0">
                <a:solidFill>
                  <a:srgbClr val="00B0F0"/>
                </a:solidFill>
              </a:rPr>
              <a:t>ยาสูบ ปี </a:t>
            </a:r>
            <a:r>
              <a:rPr lang="th-TH" sz="2800" b="1" dirty="0">
                <a:solidFill>
                  <a:srgbClr val="00B0F0"/>
                </a:solidFill>
              </a:rPr>
              <a:t>2563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5FE5C471-86EF-4BDA-A279-588BB8713865}"/>
              </a:ext>
            </a:extLst>
          </p:cNvPr>
          <p:cNvSpPr/>
          <p:nvPr/>
        </p:nvSpPr>
        <p:spPr>
          <a:xfrm flipH="1">
            <a:off x="2739081" y="4273818"/>
            <a:ext cx="1146534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3BB551A-C5EC-49C4-933B-343C199F0412}"/>
              </a:ext>
            </a:extLst>
          </p:cNvPr>
          <p:cNvSpPr/>
          <p:nvPr/>
        </p:nvSpPr>
        <p:spPr>
          <a:xfrm flipH="1">
            <a:off x="4333982" y="4003823"/>
            <a:ext cx="1040193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5938B821-0D7E-4E38-A5CD-AF520603F9EE}"/>
              </a:ext>
            </a:extLst>
          </p:cNvPr>
          <p:cNvSpPr/>
          <p:nvPr/>
        </p:nvSpPr>
        <p:spPr>
          <a:xfrm flipH="1">
            <a:off x="5099215" y="4164847"/>
            <a:ext cx="130814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B642D8E-37B0-44E8-95E5-6583F4760622}"/>
              </a:ext>
            </a:extLst>
          </p:cNvPr>
          <p:cNvGrpSpPr/>
          <p:nvPr/>
        </p:nvGrpSpPr>
        <p:grpSpPr>
          <a:xfrm>
            <a:off x="3457634" y="5077638"/>
            <a:ext cx="2106092" cy="1367790"/>
            <a:chOff x="4611928" y="4617259"/>
            <a:chExt cx="2808123" cy="13677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:a16="http://schemas.microsoft.com/office/drawing/2014/main" xmlns="" id="{A471E336-1063-4675-A289-FDB88074E2FE}"/>
              </a:ext>
            </a:extLst>
          </p:cNvPr>
          <p:cNvGrpSpPr/>
          <p:nvPr/>
        </p:nvGrpSpPr>
        <p:grpSpPr>
          <a:xfrm>
            <a:off x="3292436" y="2346044"/>
            <a:ext cx="2403645" cy="1681725"/>
            <a:chOff x="4150351" y="1422827"/>
            <a:chExt cx="3920087" cy="2064457"/>
          </a:xfrm>
        </p:grpSpPr>
        <p:sp>
          <p:nvSpPr>
            <p:cNvPr id="34" name="Oval 21">
              <a:extLst>
                <a:ext uri="{FF2B5EF4-FFF2-40B4-BE49-F238E27FC236}">
                  <a16:creationId xmlns:a16="http://schemas.microsoft.com/office/drawing/2014/main" xmlns="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xmlns="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xmlns="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xmlns="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xmlns="" id="{77CAFC84-4744-4178-95B5-AB423D30EFA8}"/>
              </a:ext>
            </a:extLst>
          </p:cNvPr>
          <p:cNvGrpSpPr/>
          <p:nvPr/>
        </p:nvGrpSpPr>
        <p:grpSpPr>
          <a:xfrm>
            <a:off x="1619672" y="1654655"/>
            <a:ext cx="5832647" cy="1938992"/>
            <a:chOff x="5692278" y="3070393"/>
            <a:chExt cx="4726013" cy="1938992"/>
          </a:xfrm>
        </p:grpSpPr>
        <p:sp>
          <p:nvSpPr>
            <p:cNvPr id="30" name="TextBox 7"/>
            <p:cNvSpPr txBox="1"/>
            <p:nvPr/>
          </p:nvSpPr>
          <p:spPr>
            <a:xfrm>
              <a:off x="6770451" y="3578225"/>
              <a:ext cx="3647840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286"/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จัด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ประชุมคณะกรรมการควบคุมเครื่องดื่ม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แอลกอฮอล์และยาสูบจังหวัด 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อย่างน้อยปีละ 2 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ครั้ง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8" name="TextBox 8"/>
            <p:cNvSpPr txBox="1"/>
            <p:nvPr/>
          </p:nvSpPr>
          <p:spPr>
            <a:xfrm>
              <a:off x="6751979" y="3153728"/>
              <a:ext cx="3647840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2800" b="1" dirty="0" smtClean="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การขับเคลื่อนกลไกการดำเนินงาน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9" name="TextBox 6"/>
            <p:cNvSpPr txBox="1"/>
            <p:nvPr/>
          </p:nvSpPr>
          <p:spPr>
            <a:xfrm>
              <a:off x="5692278" y="3070393"/>
              <a:ext cx="1078173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xmlns="" id="{BC1A5C06-9DB4-413C-9356-73FF09130A4F}"/>
              </a:ext>
            </a:extLst>
          </p:cNvPr>
          <p:cNvGrpSpPr/>
          <p:nvPr/>
        </p:nvGrpSpPr>
        <p:grpSpPr>
          <a:xfrm>
            <a:off x="489382" y="2756705"/>
            <a:ext cx="4454796" cy="1375762"/>
            <a:chOff x="5692277" y="3070393"/>
            <a:chExt cx="4726014" cy="1375762"/>
          </a:xfrm>
        </p:grpSpPr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xmlns="" id="{89DA9A0A-1F22-498C-A63F-802984197176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สำรวจ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ข้อมูล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จัดทำ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ระบบฐานข้อมูล</a:t>
              </a:r>
              <a:endParaRPr lang="en-US" altLang="ko-KR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lvl="0" defTabSz="914286"/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ที่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เกี่ยวข้อง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กับ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เครื่องดื่มแอลกอฮอล์และ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ยาสูบ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xmlns="" id="{94F50ED2-77D6-4064-8834-6CA6460394EB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2800" b="1" dirty="0" smtClean="0">
                  <a:effectLst/>
                  <a:ea typeface="Calibri" panose="020F0502020204030204" pitchFamily="34" charset="0"/>
                  <a:cs typeface="TH SarabunIT๙" panose="020B0500040200020003" pitchFamily="34" charset="-34"/>
                </a:rPr>
                <a:t>การพัฒนาระบบเฝ้าระวัง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xmlns="" id="{3F4FFC14-B4AA-49BC-8F34-087407605B97}"/>
                </a:ext>
              </a:extLst>
            </p:cNvPr>
            <p:cNvSpPr txBox="1"/>
            <p:nvPr/>
          </p:nvSpPr>
          <p:spPr>
            <a:xfrm>
              <a:off x="5692277" y="3070393"/>
              <a:ext cx="119910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xmlns="" id="{05C62BB4-E7CE-481F-853F-FDA59731498B}"/>
              </a:ext>
            </a:extLst>
          </p:cNvPr>
          <p:cNvGrpSpPr/>
          <p:nvPr/>
        </p:nvGrpSpPr>
        <p:grpSpPr>
          <a:xfrm>
            <a:off x="251520" y="4484804"/>
            <a:ext cx="4082463" cy="1375762"/>
            <a:chOff x="5692278" y="3070393"/>
            <a:chExt cx="5093087" cy="1375762"/>
          </a:xfrm>
        </p:grpSpPr>
        <p:sp>
          <p:nvSpPr>
            <p:cNvPr id="45" name="TextBox 31">
              <a:extLst>
                <a:ext uri="{FF2B5EF4-FFF2-40B4-BE49-F238E27FC236}">
                  <a16:creationId xmlns:a16="http://schemas.microsoft.com/office/drawing/2014/main" xmlns="" id="{4F865D63-0537-4EFF-9BCC-9E0E0016CA01}"/>
                </a:ext>
              </a:extLst>
            </p:cNvPr>
            <p:cNvSpPr txBox="1"/>
            <p:nvPr/>
          </p:nvSpPr>
          <p:spPr>
            <a:xfrm>
              <a:off x="6770451" y="3578225"/>
              <a:ext cx="401491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ดำเนินการ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ตรวจเตือน ประชาสัมพันธ์และบังคับใช้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กฎหมาย และ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ดำเนินการตามเรื่องร้องเรียน</a:t>
              </a:r>
              <a:endParaRPr lang="en-US" altLang="ko-KR" sz="1200" dirty="0">
                <a:solidFill>
                  <a:prstClr val="black"/>
                </a:solidFill>
                <a:cs typeface="Arial" pitchFamily="34" charset="0"/>
              </a:endParaRPr>
            </a:p>
            <a:p>
              <a:pPr lvl="0" defTabSz="914286"/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ร่วมกับ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ทีมเฉพาะกิจในจังหวัด/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อำเภอ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6" name="TextBox 32">
              <a:extLst>
                <a:ext uri="{FF2B5EF4-FFF2-40B4-BE49-F238E27FC236}">
                  <a16:creationId xmlns:a16="http://schemas.microsoft.com/office/drawing/2014/main" xmlns="" id="{F5D842C6-31BE-495F-BE59-FAB5E8A2014D}"/>
                </a:ext>
              </a:extLst>
            </p:cNvPr>
            <p:cNvSpPr txBox="1"/>
            <p:nvPr/>
          </p:nvSpPr>
          <p:spPr>
            <a:xfrm>
              <a:off x="6749707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2800" b="1" dirty="0" smtClean="0">
                  <a:ea typeface="Calibri" panose="020F0502020204030204" pitchFamily="34" charset="0"/>
                  <a:cs typeface="TH SarabunPSK" panose="020B0500040200020003" pitchFamily="34" charset="-34"/>
                </a:rPr>
                <a:t>การ</a:t>
              </a:r>
              <a:r>
                <a:rPr lang="th-TH" sz="2800" b="1" dirty="0" smtClean="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บังคับใช้กฎหมาย</a:t>
              </a:r>
              <a:endParaRPr kumimoji="0" lang="ko-KR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xmlns="" id="{465502A7-4347-4430-8DA7-2629A1C932A2}"/>
                </a:ext>
              </a:extLst>
            </p:cNvPr>
            <p:cNvSpPr txBox="1"/>
            <p:nvPr/>
          </p:nvSpPr>
          <p:spPr>
            <a:xfrm>
              <a:off x="5692278" y="3070393"/>
              <a:ext cx="1347506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03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8" name="Group 34">
            <a:extLst>
              <a:ext uri="{FF2B5EF4-FFF2-40B4-BE49-F238E27FC236}">
                <a16:creationId xmlns:a16="http://schemas.microsoft.com/office/drawing/2014/main" xmlns="" id="{0C7DA1F4-A93A-4A6E-8D7B-86B1E3FD26ED}"/>
              </a:ext>
            </a:extLst>
          </p:cNvPr>
          <p:cNvGrpSpPr/>
          <p:nvPr/>
        </p:nvGrpSpPr>
        <p:grpSpPr>
          <a:xfrm>
            <a:off x="5374177" y="2596452"/>
            <a:ext cx="3890991" cy="1883611"/>
            <a:chOff x="5692278" y="3070393"/>
            <a:chExt cx="5187987" cy="1117230"/>
          </a:xfrm>
        </p:grpSpPr>
        <p:sp>
          <p:nvSpPr>
            <p:cNvPr id="49" name="TextBox 35">
              <a:extLst>
                <a:ext uri="{FF2B5EF4-FFF2-40B4-BE49-F238E27FC236}">
                  <a16:creationId xmlns:a16="http://schemas.microsoft.com/office/drawing/2014/main" xmlns="" id="{0764B062-95E9-4460-8BDD-A8ECD228A425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286"/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ติดตาม ประเมินผล สถานศึกษา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ปลอด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บุหรี่สุรา 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ตามเกณฑ์ที่กำหนด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0" name="TextBox 36">
              <a:extLst>
                <a:ext uri="{FF2B5EF4-FFF2-40B4-BE49-F238E27FC236}">
                  <a16:creationId xmlns:a16="http://schemas.microsoft.com/office/drawing/2014/main" xmlns="" id="{3B71E5D8-AA70-4D3C-88A5-3F7CDB0DC9A8}"/>
                </a:ext>
              </a:extLst>
            </p:cNvPr>
            <p:cNvSpPr txBox="1"/>
            <p:nvPr/>
          </p:nvSpPr>
          <p:spPr>
            <a:xfrm>
              <a:off x="6913535" y="3142105"/>
              <a:ext cx="396673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defTabSz="914286"/>
              <a:r>
                <a:rPr lang="th-TH" sz="2400" b="1" dirty="0" smtClean="0">
                  <a:effectLst/>
                  <a:ea typeface="Calibri" panose="020F0502020204030204" pitchFamily="34" charset="0"/>
                  <a:cs typeface="TH SarabunPSK" panose="020B0500040200020003" pitchFamily="34" charset="-34"/>
                </a:rPr>
                <a:t>การดำเนินงานสถานศึกษาปลอดบุหรี่สุรา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xmlns="" id="{808661E6-62F9-4315-A04D-01E8BF32249F}"/>
                </a:ext>
              </a:extLst>
            </p:cNvPr>
            <p:cNvSpPr txBox="1"/>
            <p:nvPr/>
          </p:nvSpPr>
          <p:spPr>
            <a:xfrm>
              <a:off x="5692278" y="3070393"/>
              <a:ext cx="1618731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04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2" name="Group 34">
            <a:extLst>
              <a:ext uri="{FF2B5EF4-FFF2-40B4-BE49-F238E27FC236}">
                <a16:creationId xmlns:a16="http://schemas.microsoft.com/office/drawing/2014/main" xmlns="" id="{0C7DA1F4-A93A-4A6E-8D7B-86B1E3FD26ED}"/>
              </a:ext>
            </a:extLst>
          </p:cNvPr>
          <p:cNvGrpSpPr/>
          <p:nvPr/>
        </p:nvGrpSpPr>
        <p:grpSpPr>
          <a:xfrm>
            <a:off x="4510681" y="4480063"/>
            <a:ext cx="4697862" cy="1705788"/>
            <a:chOff x="5692278" y="3070393"/>
            <a:chExt cx="4948095" cy="1705788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0764B062-95E9-4460-8BDD-A8ECD228A425}"/>
                </a:ext>
              </a:extLst>
            </p:cNvPr>
            <p:cNvSpPr txBox="1"/>
            <p:nvPr/>
          </p:nvSpPr>
          <p:spPr>
            <a:xfrm>
              <a:off x="6586312" y="3908251"/>
              <a:ext cx="4054061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286"/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สนับสนุนสถานบริการสาธารณสุขทุกระดับ 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ให้บริการ</a:t>
              </a:r>
              <a:b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คัดกรอง บำบัด 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รักษา ส่งต่อและติดตามในระบบ</a:t>
              </a: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รายงาน</a:t>
              </a:r>
              <a:b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th-TH" altLang="ko-KR" sz="1200" dirty="0" smtClean="0">
                  <a:solidFill>
                    <a:prstClr val="black"/>
                  </a:solidFill>
                  <a:cs typeface="Arial" pitchFamily="34" charset="0"/>
                </a:rPr>
                <a:t>43 </a:t>
              </a:r>
              <a:r>
                <a:rPr lang="th-TH" altLang="ko-KR" sz="1200" dirty="0">
                  <a:solidFill>
                    <a:prstClr val="black"/>
                  </a:solidFill>
                  <a:cs typeface="Arial" pitchFamily="34" charset="0"/>
                </a:rPr>
                <a:t>แฟ้ม (</a:t>
              </a:r>
              <a:r>
                <a:rPr lang="en-US" altLang="ko-KR" sz="1200" dirty="0">
                  <a:solidFill>
                    <a:prstClr val="black"/>
                  </a:solidFill>
                  <a:cs typeface="Arial" pitchFamily="34" charset="0"/>
                </a:rPr>
                <a:t>Special PP)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3B71E5D8-AA70-4D3C-88A5-3F7CDB0DC9A8}"/>
                </a:ext>
              </a:extLst>
            </p:cNvPr>
            <p:cNvSpPr txBox="1"/>
            <p:nvPr/>
          </p:nvSpPr>
          <p:spPr>
            <a:xfrm>
              <a:off x="6749707" y="3112060"/>
              <a:ext cx="3647840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ko-K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การคัดกรองและบำบัดรักษา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xmlns="" id="{808661E6-62F9-4315-A04D-01E8BF32249F}"/>
                </a:ext>
              </a:extLst>
            </p:cNvPr>
            <p:cNvSpPr txBox="1"/>
            <p:nvPr/>
          </p:nvSpPr>
          <p:spPr>
            <a:xfrm>
              <a:off x="5692278" y="3070393"/>
              <a:ext cx="1308796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th-TH" altLang="ko-K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5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32234" y="2486"/>
            <a:ext cx="10215563" cy="2003856"/>
          </a:xfrm>
          <a:prstGeom prst="rect">
            <a:avLst/>
          </a:prstGeom>
          <a:noFill/>
        </p:spPr>
        <p:txBody>
          <a:bodyPr lIns="91415" tIns="45707" rIns="91415" bIns="45707">
            <a:spAutoFit/>
          </a:bodyPr>
          <a:lstStyle/>
          <a:p>
            <a:pPr defTabSz="915808">
              <a:defRPr/>
            </a:pPr>
            <a:r>
              <a:rPr lang="th-TH" altLang="th-TH" sz="440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en-US" altLang="th-TH" sz="4408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th-TH" altLang="th-TH" sz="3606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เป้า</a:t>
            </a:r>
            <a:r>
              <a:rPr lang="th-TH" altLang="th-TH" sz="3606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หมาย</a:t>
            </a:r>
            <a:r>
              <a:rPr lang="th-TH" altLang="th-TH" sz="3606" dirty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...</a:t>
            </a:r>
            <a:r>
              <a:rPr lang="th-TH" altLang="th-TH" sz="360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การลดปัจจัยเสี่ยงโรคไม่ติดต่อเรื้อรัง (การบริโภคยาสูบ) </a:t>
            </a:r>
          </a:p>
          <a:p>
            <a:pPr defTabSz="915808">
              <a:defRPr/>
            </a:pPr>
            <a:endParaRPr lang="th-TH" sz="4408" b="1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179787" y="641784"/>
            <a:ext cx="8654653" cy="24046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5" tIns="45707" rIns="91415" bIns="45707">
            <a:spAutoFit/>
          </a:bodyPr>
          <a:lstStyle/>
          <a:p>
            <a:pPr defTabSz="915808">
              <a:defRPr/>
            </a:pPr>
            <a:r>
              <a:rPr lang="th-TH" altLang="th-TH" sz="3306" b="1" dirty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การบริโภคยาสูบของประชาชน</a:t>
            </a:r>
            <a:r>
              <a:rPr lang="th-TH" altLang="th-TH" sz="3306" b="1" dirty="0" smtClean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ลดลงร้อย</a:t>
            </a:r>
            <a:r>
              <a:rPr lang="th-TH" altLang="th-TH" sz="3306" b="1" dirty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ละ </a:t>
            </a:r>
            <a:r>
              <a:rPr lang="th-TH" altLang="th-TH" sz="3306" b="1" dirty="0" smtClean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30</a:t>
            </a:r>
            <a:r>
              <a:rPr lang="en-US" altLang="th-TH" sz="3306" b="1" dirty="0" smtClean="0">
                <a:solidFill>
                  <a:srgbClr val="0066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altLang="th-TH" sz="3506" b="1" dirty="0" smtClean="0">
                <a:solidFill>
                  <a:srgbClr val="2F2B20"/>
                </a:solidFill>
                <a:latin typeface="TH Niramit AS" pitchFamily="2" charset="-34"/>
                <a:cs typeface="TH Niramit AS" pitchFamily="2" charset="-34"/>
              </a:rPr>
              <a:t>จาก</a:t>
            </a:r>
            <a:r>
              <a:rPr lang="th-TH" altLang="th-TH" sz="3506" b="1" dirty="0">
                <a:solidFill>
                  <a:srgbClr val="2F2B20"/>
                </a:solidFill>
                <a:latin typeface="TH Niramit AS" pitchFamily="2" charset="-34"/>
                <a:cs typeface="TH Niramit AS" pitchFamily="2" charset="-34"/>
              </a:rPr>
              <a:t>การประมาณการจำนวนผู้สูบบุหรี่</a:t>
            </a:r>
            <a:r>
              <a:rPr lang="th-TH" altLang="th-TH" sz="3506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จำนวน 12 ล้านคน </a:t>
            </a:r>
            <a:r>
              <a:rPr lang="th-TH" altLang="th-TH" sz="3506" b="1" dirty="0">
                <a:solidFill>
                  <a:srgbClr val="2F2B20"/>
                </a:solidFill>
                <a:latin typeface="TH Niramit AS" pitchFamily="2" charset="-34"/>
                <a:cs typeface="TH Niramit AS" pitchFamily="2" charset="-34"/>
              </a:rPr>
              <a:t>ในปี 2553 </a:t>
            </a:r>
            <a:r>
              <a:rPr lang="th-TH" altLang="th-TH" sz="4007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เป้าหมาย ในปี 2568 </a:t>
            </a:r>
            <a:r>
              <a:rPr lang="th-TH" altLang="th-TH" sz="3506" b="1" dirty="0">
                <a:solidFill>
                  <a:srgbClr val="2F2B20"/>
                </a:solidFill>
                <a:latin typeface="TH Niramit AS" pitchFamily="2" charset="-34"/>
                <a:cs typeface="TH Niramit AS" pitchFamily="2" charset="-34"/>
              </a:rPr>
              <a:t>ไม่เกินร้อยละ15 (</a:t>
            </a:r>
            <a:r>
              <a:rPr lang="th-TH" sz="3506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ผู้สูบ</a:t>
            </a:r>
            <a:r>
              <a:rPr lang="th-TH" sz="3506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บุหรี่</a:t>
            </a:r>
            <a:r>
              <a:rPr lang="en-US" sz="3506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en-US" sz="3506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506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ไม่</a:t>
            </a:r>
            <a:r>
              <a:rPr lang="th-TH" sz="3506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เกิน</a:t>
            </a:r>
            <a:r>
              <a:rPr lang="en-US" sz="3506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9 </a:t>
            </a:r>
            <a:r>
              <a:rPr lang="th-TH" sz="3506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ล้านคน)</a:t>
            </a:r>
          </a:p>
        </p:txBody>
      </p:sp>
      <p:graphicFrame>
        <p:nvGraphicFramePr>
          <p:cNvPr id="4" name="ไดอะแกรม 7"/>
          <p:cNvGraphicFramePr/>
          <p:nvPr>
            <p:extLst/>
          </p:nvPr>
        </p:nvGraphicFramePr>
        <p:xfrm>
          <a:off x="1426030" y="2711037"/>
          <a:ext cx="7707619" cy="334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8"/>
          <p:cNvSpPr/>
          <p:nvPr/>
        </p:nvSpPr>
        <p:spPr>
          <a:xfrm>
            <a:off x="5521109" y="2420082"/>
            <a:ext cx="1002147" cy="588725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rgbClr val="006600"/>
            </a:solidFill>
          </a:ln>
        </p:spPr>
        <p:txBody>
          <a:bodyPr wrap="none" lIns="91415" tIns="45707" rIns="91415" bIns="45707">
            <a:spAutoFit/>
          </a:bodyPr>
          <a:lstStyle/>
          <a:p>
            <a:pPr algn="ctr" defTabSz="915808">
              <a:lnSpc>
                <a:spcPct val="115000"/>
              </a:lnSpc>
              <a:defRPr/>
            </a:pPr>
            <a:r>
              <a:rPr lang="th-TH" sz="280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ea typeface="EucrosiaUPC" pitchFamily="18" charset="-34"/>
                <a:cs typeface="TH Niramit AS" pitchFamily="2" charset="-34"/>
              </a:rPr>
              <a:t>ปี 2562</a:t>
            </a:r>
            <a:endParaRPr lang="en-US" sz="2805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Niramit AS" pitchFamily="2" charset="-34"/>
              <a:ea typeface="EucrosiaUPC" pitchFamily="18" charset="-34"/>
              <a:cs typeface="TH Niramit AS" pitchFamily="2" charset="-34"/>
            </a:endParaRPr>
          </a:p>
        </p:txBody>
      </p:sp>
      <p:sp>
        <p:nvSpPr>
          <p:cNvPr id="6" name="สี่เหลี่ยมผืนผ้า 9"/>
          <p:cNvSpPr/>
          <p:nvPr/>
        </p:nvSpPr>
        <p:spPr>
          <a:xfrm>
            <a:off x="6711322" y="2423255"/>
            <a:ext cx="1005353" cy="588725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rgbClr val="006600"/>
            </a:solidFill>
          </a:ln>
        </p:spPr>
        <p:txBody>
          <a:bodyPr wrap="none" lIns="91415" tIns="45707" rIns="91415" bIns="45707">
            <a:spAutoFit/>
          </a:bodyPr>
          <a:lstStyle/>
          <a:p>
            <a:pPr algn="ctr" defTabSz="915808">
              <a:lnSpc>
                <a:spcPct val="115000"/>
              </a:lnSpc>
              <a:defRPr/>
            </a:pPr>
            <a:r>
              <a:rPr lang="th-TH" sz="280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ea typeface="EucrosiaUPC" pitchFamily="18" charset="-34"/>
                <a:cs typeface="TH Niramit AS" pitchFamily="2" charset="-34"/>
              </a:rPr>
              <a:t>ปี 2563</a:t>
            </a:r>
            <a:endParaRPr lang="en-US" sz="2805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Niramit AS" pitchFamily="2" charset="-34"/>
              <a:ea typeface="EucrosiaUPC" pitchFamily="18" charset="-34"/>
              <a:cs typeface="TH Niramit AS" pitchFamily="2" charset="-34"/>
            </a:endParaRPr>
          </a:p>
        </p:txBody>
      </p:sp>
      <p:sp>
        <p:nvSpPr>
          <p:cNvPr id="7" name="สี่เหลี่ยมผืนผ้า 10"/>
          <p:cNvSpPr/>
          <p:nvPr/>
        </p:nvSpPr>
        <p:spPr>
          <a:xfrm>
            <a:off x="7835273" y="2424842"/>
            <a:ext cx="1005353" cy="588725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rgbClr val="006600"/>
            </a:solidFill>
          </a:ln>
        </p:spPr>
        <p:txBody>
          <a:bodyPr wrap="none" lIns="91415" tIns="45707" rIns="91415" bIns="45707">
            <a:spAutoFit/>
          </a:bodyPr>
          <a:lstStyle/>
          <a:p>
            <a:pPr algn="ctr" defTabSz="915808">
              <a:lnSpc>
                <a:spcPct val="115000"/>
              </a:lnSpc>
              <a:defRPr/>
            </a:pPr>
            <a:r>
              <a:rPr lang="th-TH" sz="280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ea typeface="EucrosiaUPC" pitchFamily="18" charset="-34"/>
                <a:cs typeface="TH Niramit AS" pitchFamily="2" charset="-34"/>
              </a:rPr>
              <a:t>ปี 2568</a:t>
            </a:r>
            <a:endParaRPr lang="en-US" sz="2805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Niramit AS" pitchFamily="2" charset="-34"/>
              <a:ea typeface="EucrosiaUPC" pitchFamily="18" charset="-34"/>
              <a:cs typeface="TH Niramit AS" pitchFamily="2" charset="-34"/>
            </a:endParaRPr>
          </a:p>
        </p:txBody>
      </p:sp>
      <p:sp>
        <p:nvSpPr>
          <p:cNvPr id="8" name="สี่เหลี่ยมผืนผ้า 8"/>
          <p:cNvSpPr/>
          <p:nvPr/>
        </p:nvSpPr>
        <p:spPr>
          <a:xfrm>
            <a:off x="4125453" y="2456570"/>
            <a:ext cx="1503887" cy="588725"/>
          </a:xfrm>
          <a:prstGeom prst="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rgbClr val="006600"/>
            </a:solidFill>
          </a:ln>
        </p:spPr>
        <p:txBody>
          <a:bodyPr wrap="none" lIns="91415" tIns="45707" rIns="91415" bIns="45707">
            <a:spAutoFit/>
          </a:bodyPr>
          <a:lstStyle/>
          <a:p>
            <a:pPr algn="ctr" defTabSz="915808">
              <a:lnSpc>
                <a:spcPct val="115000"/>
              </a:lnSpc>
              <a:defRPr/>
            </a:pPr>
            <a:r>
              <a:rPr lang="th-TH" sz="280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Niramit AS" pitchFamily="2" charset="-34"/>
                <a:ea typeface="EucrosiaUPC" pitchFamily="18" charset="-34"/>
                <a:cs typeface="TH Niramit AS" pitchFamily="2" charset="-34"/>
              </a:rPr>
              <a:t>ฐาน ปี 2561</a:t>
            </a:r>
            <a:endParaRPr lang="en-US" sz="2805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Niramit AS" pitchFamily="2" charset="-34"/>
              <a:ea typeface="EucrosiaUPC" pitchFamily="18" charset="-34"/>
              <a:cs typeface="TH Niramit AS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767848" y="2456571"/>
            <a:ext cx="932706" cy="3343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568952" cy="6613354"/>
          </a:xfrm>
        </p:spPr>
      </p:pic>
    </p:spTree>
    <p:extLst>
      <p:ext uri="{BB962C8B-B14F-4D97-AF65-F5344CB8AC3E}">
        <p14:creationId xmlns:p14="http://schemas.microsoft.com/office/powerpoint/2010/main" val="63838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รูปภาพ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984" y="2500468"/>
            <a:ext cx="1641491" cy="30801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8593" y="679545"/>
            <a:ext cx="8679898" cy="724247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accent1"/>
                </a:solidFill>
              </a:rPr>
              <a:t>เป้าหมาย ปี </a:t>
            </a:r>
            <a:r>
              <a:rPr lang="en-US" sz="4800" b="1" dirty="0">
                <a:solidFill>
                  <a:schemeClr val="accent1"/>
                </a:solidFill>
              </a:rPr>
              <a:t>2563</a:t>
            </a:r>
            <a:endParaRPr lang="en-US" sz="4800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7E1614-FAF7-4231-B714-3EE050BA13B7}"/>
              </a:ext>
            </a:extLst>
          </p:cNvPr>
          <p:cNvGrpSpPr/>
          <p:nvPr/>
        </p:nvGrpSpPr>
        <p:grpSpPr>
          <a:xfrm>
            <a:off x="814433" y="1808942"/>
            <a:ext cx="3198296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DD6FC7-C582-4CB5-8C81-3EC7BFCB5BED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xmlns="" id="{07731824-9F78-489A-B093-DD1054AB0D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xmlns="" id="{0E259AC9-355A-4D07-B9A7-5094B90F31C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7AB23C71-C85A-45E9-9671-FD424E6D7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xmlns="" id="{3ABFF958-EC05-4A2E-AF85-C77DADE9A73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xmlns="" id="{45BADD43-0E28-4099-9757-8873EE55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AF4AA9B-2EC0-4A9F-B957-6CA53446347C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xmlns="" id="{FD9424B9-95DB-433C-A7C1-DAB60AB7452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xmlns="" id="{5C7DC8C4-C3BE-44E5-A62F-B72B24361D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xmlns="" id="{0916B0D7-EA1F-4350-B54C-36E35D522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xmlns="" id="{786FC719-0BBD-4506-927D-D9662086232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xmlns="" id="{0454E455-AD0F-4B4B-B70B-5FFC9A9F96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68CC434-021F-44BF-9207-65061B6E2FBF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29A97058-4B7F-42EC-9A11-E8F6164EF7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xmlns="" id="{9FC09BE7-D102-4463-8C5D-EDDC6DA6DF3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xmlns="" id="{369F10CB-0835-4C9B-9509-F6C061888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xmlns="" id="{3A7EADA8-1277-4090-837E-606DD250031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xmlns="" id="{538EFEB3-D403-4F7A-9264-76D96377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F526292-60F4-478B-98A5-167AD00248E4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DD55D4F2-A692-4723-9911-F4FAB7BE45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xmlns="" id="{E3D71C3B-DC1B-4269-92AF-9A82DD32DE42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4AFAC9BD-0B28-4CA4-B2C3-E7FF3ACB3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xmlns="" id="{C1FAB418-ADE7-4253-AA3A-FD90AE2064D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xmlns="" id="{4E5CB2E7-59F8-4E73-9CA6-95ABD34B1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A3874F21-824F-4B8A-91D4-E8735721F75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E02BEDB-6155-4AB2-BD54-879A5667560A}"/>
              </a:ext>
            </a:extLst>
          </p:cNvPr>
          <p:cNvGrpSpPr/>
          <p:nvPr/>
        </p:nvGrpSpPr>
        <p:grpSpPr>
          <a:xfrm>
            <a:off x="3285" y="2047497"/>
            <a:ext cx="7275020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35A85C4-3457-4A29-98D3-AEF57DD6B18A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D257D4E9-C6FB-4EA3-A21C-1D14444B4F90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3498C4-40C2-40C6-B190-CBE866C88B86}"/>
              </a:ext>
            </a:extLst>
          </p:cNvPr>
          <p:cNvSpPr txBox="1"/>
          <p:nvPr/>
        </p:nvSpPr>
        <p:spPr>
          <a:xfrm>
            <a:off x="6593681" y="4294797"/>
            <a:ext cx="2265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286"/>
            <a:r>
              <a:rPr lang="th-TH" altLang="ko-KR" sz="4400" b="1" dirty="0">
                <a:solidFill>
                  <a:schemeClr val="accent1"/>
                </a:solidFill>
              </a:rPr>
              <a:t>ไม่เกิน 6.61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5140538-AE49-44E6-92F5-085423F94559}"/>
              </a:ext>
            </a:extLst>
          </p:cNvPr>
          <p:cNvGrpSpPr/>
          <p:nvPr/>
        </p:nvGrpSpPr>
        <p:grpSpPr>
          <a:xfrm>
            <a:off x="4769385" y="3636433"/>
            <a:ext cx="3959872" cy="1200329"/>
            <a:chOff x="5620397" y="3820495"/>
            <a:chExt cx="3065090" cy="1200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3C265AD-2E31-4275-B120-08B47625F23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286"/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E8E3A1D-7E4F-4175-ABF9-A83A00948771}"/>
                </a:ext>
              </a:extLst>
            </p:cNvPr>
            <p:cNvSpPr txBox="1"/>
            <p:nvPr/>
          </p:nvSpPr>
          <p:spPr>
            <a:xfrm>
              <a:off x="5620397" y="3820495"/>
              <a:ext cx="30650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914286">
                <a:buFont typeface="Arial" panose="020B0604020202020204" pitchFamily="34" charset="0"/>
                <a:buChar char="•"/>
              </a:pPr>
              <a:r>
                <a:rPr lang="th-TH" altLang="ko-K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IT๙" pitchFamily="34" charset="-34"/>
                  <a:cs typeface="TH SarabunIT๙" pitchFamily="34" charset="-34"/>
                </a:rPr>
                <a:t>ปริมาณการบริโภคเครื่องดื่มแอลกอฮอล์ต่อประชากรอายุ 15 ปีขึ้นไป (ลิตรแอลกอฮอล์บริสุทธิ์ต่อคนต่อปี)</a:t>
              </a:r>
              <a:endParaRPr lang="ko-KR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37" name="Oval 17">
            <a:extLst>
              <a:ext uri="{FF2B5EF4-FFF2-40B4-BE49-F238E27FC236}">
                <a16:creationId xmlns:a16="http://schemas.microsoft.com/office/drawing/2014/main" xmlns="" id="{1D5DFA70-8BBF-40F5-8E7F-2672583D8EBA}"/>
              </a:ext>
            </a:extLst>
          </p:cNvPr>
          <p:cNvSpPr/>
          <p:nvPr/>
        </p:nvSpPr>
        <p:spPr>
          <a:xfrm rot="3769326">
            <a:off x="7341799" y="1685166"/>
            <a:ext cx="1072802" cy="1324463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xmlns="" id="{EA3498C4-40C2-40C6-B190-CBE866C88B86}"/>
              </a:ext>
            </a:extLst>
          </p:cNvPr>
          <p:cNvSpPr txBox="1"/>
          <p:nvPr/>
        </p:nvSpPr>
        <p:spPr>
          <a:xfrm>
            <a:off x="6593680" y="5319412"/>
            <a:ext cx="244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286"/>
            <a:r>
              <a:rPr lang="th-TH" altLang="ko-KR" sz="3600" b="1" dirty="0" smtClean="0">
                <a:solidFill>
                  <a:srgbClr val="5EBEE4"/>
                </a:solidFill>
                <a:latin typeface="TH SarabunPSK" pitchFamily="34" charset="-34"/>
                <a:cs typeface="TH SarabunPSK" pitchFamily="34" charset="-34"/>
              </a:rPr>
              <a:t>ไม่เกิน ร้อยละ 27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5EBEE4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2" name="Group 33">
            <a:extLst>
              <a:ext uri="{FF2B5EF4-FFF2-40B4-BE49-F238E27FC236}">
                <a16:creationId xmlns:a16="http://schemas.microsoft.com/office/drawing/2014/main" xmlns="" id="{15140538-AE49-44E6-92F5-085423F94559}"/>
              </a:ext>
            </a:extLst>
          </p:cNvPr>
          <p:cNvGrpSpPr/>
          <p:nvPr/>
        </p:nvGrpSpPr>
        <p:grpSpPr>
          <a:xfrm>
            <a:off x="3752833" y="5268559"/>
            <a:ext cx="4598402" cy="758739"/>
            <a:chOff x="4857402" y="4149746"/>
            <a:chExt cx="3559337" cy="758739"/>
          </a:xfrm>
        </p:grpSpPr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xmlns="" id="{93C265AD-2E31-4275-B120-08B47625F23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286"/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xtBox 35">
              <a:extLst>
                <a:ext uri="{FF2B5EF4-FFF2-40B4-BE49-F238E27FC236}">
                  <a16:creationId xmlns:a16="http://schemas.microsoft.com/office/drawing/2014/main" xmlns="" id="{3E8E3A1D-7E4F-4175-ABF9-A83A00948771}"/>
                </a:ext>
              </a:extLst>
            </p:cNvPr>
            <p:cNvSpPr txBox="1"/>
            <p:nvPr/>
          </p:nvSpPr>
          <p:spPr>
            <a:xfrm>
              <a:off x="4857402" y="4200599"/>
              <a:ext cx="27787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914286">
                <a:buFont typeface="Arial" panose="020B0604020202020204" pitchFamily="34" charset="0"/>
                <a:buChar char="•"/>
              </a:pPr>
              <a:r>
                <a:rPr lang="th-TH" altLang="ko-KR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itchFamily="34" charset="-34"/>
                  <a:cs typeface="TH SarabunPSK" pitchFamily="34" charset="-34"/>
                </a:rPr>
                <a:t>ความชุกของผู้บริโภคแอลกอฮอล์ในประชากรผู้ใหญ่ อายุ 15 ปีขึ้นไป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5" y="2486"/>
            <a:ext cx="8928992" cy="692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16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5808"/>
            <a:r>
              <a:rPr lang="th-TH" sz="3600" b="1" dirty="0">
                <a:solidFill>
                  <a:srgbClr val="4BACC6">
                    <a:lumMod val="50000"/>
                  </a:srgbClr>
                </a:solidFill>
                <a:latin typeface="TH Niramit AS" pitchFamily="2" charset="-34"/>
                <a:cs typeface="TH Niramit AS" pitchFamily="2" charset="-34"/>
              </a:rPr>
              <a:t>บทบาทหน้าที่การขับเคลื่อนงานควบคุมการบริโภค</a:t>
            </a:r>
            <a:r>
              <a:rPr lang="th-TH" sz="3600" b="1" dirty="0" smtClean="0">
                <a:solidFill>
                  <a:srgbClr val="4BACC6">
                    <a:lumMod val="50000"/>
                  </a:srgbClr>
                </a:solidFill>
                <a:latin typeface="TH Niramit AS" pitchFamily="2" charset="-34"/>
                <a:cs typeface="TH Niramit AS" pitchFamily="2" charset="-34"/>
              </a:rPr>
              <a:t>ยาสูบ/เครื่องดื่มแอลกอฮอล์</a:t>
            </a:r>
            <a:endParaRPr lang="th-TH" sz="3600" b="1" dirty="0">
              <a:solidFill>
                <a:prstClr val="white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179513" y="2445143"/>
            <a:ext cx="2736561" cy="4029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/>
          <a:p>
            <a:pPr defTabSz="915808" fontAlgn="base">
              <a:spcBef>
                <a:spcPct val="0"/>
              </a:spcBef>
              <a:spcAft>
                <a:spcPct val="0"/>
              </a:spcAft>
            </a:pP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1. พัฒนานโยบาย มาตรการ แนวทางการควบคุมยาสูบ/ เครื่องดื่มแอลกอฮอล์ระดับประเทศ/เขต/จังหวัด</a:t>
            </a:r>
            <a:endParaRPr lang="en-US" sz="1800" b="1" spc="-5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2. กำหนดแผนยุทธศาสตร์การควบคุม</a:t>
            </a:r>
            <a:r>
              <a:rPr lang="th-TH" sz="1800" b="1" spc="-50" dirty="0" smtClean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ยาสูบ/เครื่องดื่มแอลกอฮอล์โดย</a:t>
            </a: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การมีส่วนร่วม จากทุกภาคส่วน </a:t>
            </a:r>
            <a:endParaRPr lang="en-US" sz="1800" b="1" spc="-5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3. กำหนดกรอบแนวทาง/ขับเคลื่อนการดำเนินงานให้กับเขต และจังหวัด</a:t>
            </a:r>
            <a:endParaRPr lang="en-US" sz="1800" b="1" spc="-5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4. สนับสนุนด้านวิชาการ ข้อมูล สื่อประชาสัมพันธ์</a:t>
            </a:r>
            <a:endParaRPr lang="en-US" sz="1800" b="1" spc="-5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5. ติดตามประเมินผลการดำเนินงานระดับประเทศ /เขต</a:t>
            </a:r>
            <a:endParaRPr lang="en-US" sz="1800" b="1" spc="-5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Text Box 3"/>
          <p:cNvSpPr txBox="1">
            <a:spLocks/>
          </p:cNvSpPr>
          <p:nvPr/>
        </p:nvSpPr>
        <p:spPr bwMode="auto">
          <a:xfrm>
            <a:off x="3203850" y="2481865"/>
            <a:ext cx="2665015" cy="3776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/>
          <a:p>
            <a:pPr defTabSz="916046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1</a:t>
            </a:r>
            <a:r>
              <a:rPr lang="th-TH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. ศึกษาวิเคราะห์วิจัย ประสานส่งต่อนโยบาย มาตรการ แผนยุทธศาสตร์ข้อมูล</a:t>
            </a:r>
            <a:endParaRPr lang="en-US" sz="2000" b="1" dirty="0">
              <a:solidFill>
                <a:srgbClr val="000000"/>
              </a:solidFill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defTabSz="916046" fontAlgn="base">
              <a:spcBef>
                <a:spcPct val="0"/>
              </a:spcBef>
              <a:spcAft>
                <a:spcPts val="1002"/>
              </a:spcAft>
              <a:buClr>
                <a:srgbClr val="000000"/>
              </a:buClr>
            </a:pPr>
            <a:r>
              <a:rPr lang="th-TH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2.ร่วมดำเนินการกับพื้นที่ /เป็นพี่เลี้ยงในการดำเนินงานให้กับจังหวัด</a:t>
            </a:r>
            <a:endParaRPr lang="en-US" sz="2000" b="1" dirty="0">
              <a:solidFill>
                <a:srgbClr val="000000"/>
              </a:solidFill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defTabSz="916046" fontAlgn="base">
              <a:spcBef>
                <a:spcPct val="0"/>
              </a:spcBef>
              <a:spcAft>
                <a:spcPts val="1002"/>
              </a:spcAft>
              <a:buClr>
                <a:srgbClr val="000000"/>
              </a:buClr>
            </a:pPr>
            <a:r>
              <a:rPr lang="th-TH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3.กำกับติดตามการดำเนินงานให้เป็นไปตามที่กำหนด</a:t>
            </a:r>
          </a:p>
          <a:p>
            <a:pPr defTabSz="916046" fontAlgn="base">
              <a:spcBef>
                <a:spcPct val="0"/>
              </a:spcBef>
              <a:spcAft>
                <a:spcPts val="1002"/>
              </a:spcAft>
              <a:buClr>
                <a:srgbClr val="000000"/>
              </a:buClr>
            </a:pPr>
            <a:r>
              <a:rPr lang="en-US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4.</a:t>
            </a:r>
            <a:r>
              <a:rPr lang="th-TH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สนับสนุนด้านวิชาการ/ สื่อ</a:t>
            </a:r>
            <a:endParaRPr lang="en-US" sz="2000" b="1" dirty="0">
              <a:solidFill>
                <a:srgbClr val="000000"/>
              </a:solidFill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defTabSz="916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sz="2000" b="1" dirty="0">
                <a:solidFill>
                  <a:srgbClr val="000000"/>
                </a:solidFill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5.นิเทศติดตามการดำเนินงาน</a:t>
            </a:r>
            <a:endParaRPr lang="en-US" sz="2000" b="1" dirty="0">
              <a:solidFill>
                <a:srgbClr val="000000"/>
              </a:solidFill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 bwMode="auto">
          <a:xfrm>
            <a:off x="6084168" y="2273395"/>
            <a:ext cx="2952329" cy="4582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/>
          <a:p>
            <a:pPr defTabSz="9158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1. ดำเนินงานตามแผนยุทธศาสตร์การควบคุม</a:t>
            </a:r>
            <a:r>
              <a:rPr lang="th-TH" sz="1800" b="1" spc="-40" dirty="0" smtClean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ยาสูบ/</a:t>
            </a:r>
            <a:r>
              <a:rPr lang="th-TH" sz="18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</a:t>
            </a:r>
            <a:r>
              <a:rPr lang="th-TH" sz="1600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เครื่องดื่มแอลกอฮอล์</a:t>
            </a:r>
            <a:r>
              <a:rPr lang="th-TH" sz="1600" b="1" spc="-40" dirty="0" smtClean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แห่งชาติ</a:t>
            </a:r>
            <a:endParaRPr lang="en-US" sz="16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2.สนับสนุนการบังคับใช้กฎหมายใน</a:t>
            </a:r>
            <a:r>
              <a:rPr lang="th-TH" sz="1800" b="1" spc="-40" dirty="0" smtClean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พื้นที่</a:t>
            </a:r>
            <a:endParaRPr lang="en-US" sz="18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3. </a:t>
            </a:r>
            <a:r>
              <a:rPr lang="th-TH" sz="2400" b="1" spc="-40" dirty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สนับสนุนการเลิก</a:t>
            </a:r>
            <a:r>
              <a:rPr lang="th-TH" sz="2400" b="1" spc="-40" dirty="0" smtClean="0">
                <a:solidFill>
                  <a:srgbClr val="FF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บุหรี่/สุรา</a:t>
            </a:r>
            <a:endParaRPr lang="en-US" sz="1800" b="1" spc="-40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4. สนับสนุนการประสานงานกับภาคส่วนต่างๆ /บูรณาการ</a:t>
            </a:r>
            <a:endParaRPr lang="en-US" sz="18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5. งานประชาสัมพันธ์และสร้างการรับรู้</a:t>
            </a:r>
            <a:endParaRPr lang="en-US" sz="18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srgbClr val="000000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6. การติดตามประเมินผลพื้นที่ ควบคุมกำกับด้านวิชาการ</a:t>
            </a:r>
            <a:endParaRPr lang="en-US" sz="18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800" b="1" spc="-4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7. สนับสนุน ให้ความช่วยเหลือทางเทคนิคในภาคีเครือข่าย ชุมชนท้องถิ่น</a:t>
            </a:r>
            <a:endParaRPr lang="en-US" sz="1800" b="1" spc="-4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  <a:p>
            <a:pPr defTabSz="916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76306" y="1774165"/>
            <a:ext cx="2518639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5808" fontAlgn="base">
              <a:spcBef>
                <a:spcPct val="0"/>
              </a:spcBef>
              <a:spcAft>
                <a:spcPct val="0"/>
              </a:spcAft>
            </a:pPr>
            <a:r>
              <a:rPr lang="th-TH" sz="2404" b="1" u="sng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Calibri" pitchFamily="34" charset="0"/>
                <a:cs typeface="TH Niramit AS" pitchFamily="2" charset="-34"/>
              </a:rPr>
              <a:t>ระดับประเทศ(ส่วนกลาง)</a:t>
            </a:r>
            <a:endParaRPr lang="th-TH" sz="4007" b="1" u="sng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708031" y="1810888"/>
            <a:ext cx="1063112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5808" fontAlgn="base">
              <a:spcBef>
                <a:spcPct val="0"/>
              </a:spcBef>
              <a:spcAft>
                <a:spcPct val="0"/>
              </a:spcAft>
            </a:pPr>
            <a:r>
              <a:rPr lang="th-TH" sz="2404" b="1" u="sng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Calibri" pitchFamily="34" charset="0"/>
                <a:cs typeface="TH Niramit AS" pitchFamily="2" charset="-34"/>
              </a:rPr>
              <a:t>ระดับเขต</a:t>
            </a:r>
            <a:endParaRPr lang="th-TH" sz="4007" b="1" u="sng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6785121" y="1769792"/>
            <a:ext cx="1359668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5808"/>
            <a:r>
              <a:rPr lang="th-TH" sz="2404" b="1" u="sng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Calibri" pitchFamily="34" charset="0"/>
                <a:cs typeface="TH Niramit AS" pitchFamily="2" charset="-34"/>
              </a:rPr>
              <a:t>ระดับจังหวัด</a:t>
            </a:r>
            <a:endParaRPr lang="th-TH" sz="2404" b="1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Down Arrow 5"/>
          <p:cNvSpPr/>
          <p:nvPr/>
        </p:nvSpPr>
        <p:spPr>
          <a:xfrm>
            <a:off x="3807539" y="1275499"/>
            <a:ext cx="864096" cy="5888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5808"/>
            <a:endParaRPr lang="th-TH" sz="2805" b="1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มุมมน 5"/>
          <p:cNvSpPr/>
          <p:nvPr/>
        </p:nvSpPr>
        <p:spPr>
          <a:xfrm>
            <a:off x="1043609" y="806483"/>
            <a:ext cx="6768752" cy="6006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5808"/>
            <a:r>
              <a:rPr lang="th-TH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ยุทธศาสตร์การควบคุม</a:t>
            </a:r>
            <a:r>
              <a:rPr lang="th-TH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ยาสูบ/</a:t>
            </a:r>
            <a:r>
              <a:rPr lang="th-TH" b="1" spc="-50" dirty="0">
                <a:solidFill>
                  <a:prstClr val="black"/>
                </a:solidFill>
                <a:latin typeface="TH Niramit AS" pitchFamily="2" charset="-34"/>
                <a:ea typeface="Calibri" pitchFamily="34" charset="0"/>
                <a:cs typeface="TH Niramit AS" pitchFamily="2" charset="-34"/>
              </a:rPr>
              <a:t> เครื่องดื่มแอลกอฮอล์</a:t>
            </a:r>
            <a:r>
              <a:rPr lang="th-TH" b="1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แห่งชาติ</a:t>
            </a:r>
            <a:endParaRPr lang="th-TH" b="1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0EF9214-0302-466F-B8EA-19EE58ED61BB}"/>
              </a:ext>
            </a:extLst>
          </p:cNvPr>
          <p:cNvSpPr txBox="1">
            <a:spLocks noGrp="1"/>
          </p:cNvSpPr>
          <p:nvPr/>
        </p:nvSpPr>
        <p:spPr bwMode="auto">
          <a:xfrm>
            <a:off x="8100393" y="6303168"/>
            <a:ext cx="1080121" cy="29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5808"/>
            <a:fld id="{5D0284F1-A4BD-4D2A-8B20-6B716AC96CE2}" type="slidenum">
              <a:rPr lang="en-US" sz="1603" b="1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pPr algn="r" defTabSz="915808"/>
              <a:t>31</a:t>
            </a:fld>
            <a:endParaRPr lang="th-TH" sz="1603" b="1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7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09037E98-FBA7-4A04-8221-CCEA6F461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1" y="845637"/>
            <a:ext cx="6507977" cy="713814"/>
          </a:xfr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l"/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1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ประชากร จ.เชียงราย 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มีการสูบ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บุหรี่ 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48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799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ร้อยละ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11.86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(ร้อยละ </a:t>
            </a:r>
            <a:r>
              <a:rPr lang="en-US" sz="1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19.1</a:t>
            </a:r>
            <a:r>
              <a:rPr lang="th-TH" sz="11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l"/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2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จ.เชียงราย มีการดื่มสุรา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101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588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ร้อยละ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ก.ย.6</a:t>
            </a:r>
            <a:r>
              <a:rPr lang="en-US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1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ร้อยละ </a:t>
            </a:r>
            <a:r>
              <a:rPr lang="en-US" sz="1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28.3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</a:t>
            </a:r>
          </a:p>
          <a:p>
            <a:pPr algn="l"/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</a:t>
            </a:r>
            <a:r>
              <a:rPr lang="en-US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บริการในการคัดกรองและบำบัด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บุหรี่/สุรา </a:t>
            </a:r>
            <a:r>
              <a:rPr lang="th-TH" sz="1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ยังไม่ครอบคลุมทุกหน่วย</a:t>
            </a:r>
            <a:r>
              <a:rPr lang="th-TH" sz="1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endParaRPr lang="th-TH" sz="11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ข้อความ 2">
            <a:extLst>
              <a:ext uri="{FF2B5EF4-FFF2-40B4-BE49-F238E27FC236}">
                <a16:creationId xmlns="" xmlns:a16="http://schemas.microsoft.com/office/drawing/2014/main" id="{424BB19E-6177-4F56-A848-B312CFE97AC9}"/>
              </a:ext>
            </a:extLst>
          </p:cNvPr>
          <p:cNvSpPr txBox="1">
            <a:spLocks/>
          </p:cNvSpPr>
          <p:nvPr/>
        </p:nvSpPr>
        <p:spPr>
          <a:xfrm>
            <a:off x="5004048" y="1573009"/>
            <a:ext cx="4139952" cy="1063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8" tIns="45714" rIns="91428" bIns="45714" anchor="t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1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ลด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นักสูบ/นักดื่มหน้าใหม่</a:t>
            </a:r>
          </a:p>
          <a:p>
            <a:pPr lvl="0" algn="l"/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2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ลด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ผู้สูบ/ผู้ดื่มรายเก่า</a:t>
            </a:r>
          </a:p>
          <a:p>
            <a:pPr lvl="0" algn="l"/>
            <a:r>
              <a: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3</a:t>
            </a:r>
            <a:r>
              <a: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ลด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การได้รับควันบุหรี่มือสอง/ผลกระทบจาก การดื่มสุรา</a:t>
            </a:r>
          </a:p>
          <a:p>
            <a:pPr lvl="0" algn="l" latinLnBrk="0">
              <a:spcBef>
                <a:spcPts val="0"/>
              </a:spcBef>
            </a:pPr>
            <a:r>
              <a: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4</a:t>
            </a:r>
            <a:r>
              <a: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การขับเคลื่อนระดับพื้นที่ สร้างภาคีเครือข่าย ระดับจังหวัด อำเภอ  ตำบล</a:t>
            </a:r>
          </a:p>
          <a:p>
            <a:pPr lvl="0" algn="l"/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   5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</a:t>
            </a:r>
            <a:r>
              <a:rPr lang="th-TH" sz="1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ระบบบริการช่วยเลิกบุหรี่/สุราให้ ครอบคลุม/ คุณภาพการจัดทำข้อมูล</a:t>
            </a:r>
          </a:p>
          <a:p>
            <a:pPr algn="l"/>
            <a:endParaRPr lang="th-TH" sz="1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endParaRPr lang="th-TH" sz="1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ข้อความ 2">
            <a:extLst>
              <a:ext uri="{FF2B5EF4-FFF2-40B4-BE49-F238E27FC236}">
                <a16:creationId xmlns="" xmlns:a16="http://schemas.microsoft.com/office/drawing/2014/main" id="{353835B7-0B5A-40E3-B427-7D01DEBE3B6A}"/>
              </a:ext>
            </a:extLst>
          </p:cNvPr>
          <p:cNvSpPr txBox="1">
            <a:spLocks/>
          </p:cNvSpPr>
          <p:nvPr/>
        </p:nvSpPr>
        <p:spPr>
          <a:xfrm>
            <a:off x="6511993" y="832090"/>
            <a:ext cx="2632008" cy="727360"/>
          </a:xfrm>
          <a:prstGeom prst="rect">
            <a:avLst/>
          </a:prstGeom>
          <a:solidFill>
            <a:srgbClr val="FFFF00"/>
          </a:solidFill>
        </p:spPr>
        <p:txBody>
          <a:bodyPr lIns="91428" tIns="45714" rIns="91428" bIns="45714"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กลุ่มเสี่ยงอายุ 15 ปีขึ้น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pPr algn="l">
              <a:spcBef>
                <a:spcPts val="0"/>
              </a:spcBef>
            </a:pP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2</a:t>
            </a: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ประชาชนที่มีพฤติกรรมสูบบุหรี่/ดื่มสุรา                 </a:t>
            </a:r>
          </a:p>
          <a:p>
            <a:pPr algn="l">
              <a:spcBef>
                <a:spcPts val="0"/>
              </a:spcBef>
            </a:pPr>
            <a:r>
              <a:rPr lang="th-TH" sz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3. 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 สาธารณสุข </a:t>
            </a:r>
            <a:r>
              <a:rPr lang="th-TH" sz="12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อสม</a:t>
            </a:r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287" y="1556792"/>
            <a:ext cx="4992767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</a:t>
            </a:r>
          </a:p>
          <a:p>
            <a:r>
              <a:rPr lang="en-US" sz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อัตราการสูบบุหรี่ปัจจุบันของประชากรไทย อายุ 15 ปีขึ้นไป(โดยรวม)ร้อยละ 17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	2.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อัตราการสูบบุหรี่ในกลุ่มวัยรุ่นอายุ 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15 - 18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 ไม่เกินร้อยละ 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8.5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	3.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อัตราการได้รับควันบุหรี่มือสองของประชาชนในสถานที่แต่ละประเภท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ลดลงร้อยละ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จากปี </a:t>
            </a:r>
          </a:p>
          <a:p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            พ.ศ. 255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</a:t>
            </a:r>
          </a:p>
          <a:p>
            <a:r>
              <a:rPr lang="en-US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ปริมาณการบริโภคต่อประชากรผู้ใหญ่ลิตรของแอลกอฮอล์บริสุทธิ์ต่อคนต่อปี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ร้อย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ละ 6.68</a:t>
            </a:r>
          </a:p>
          <a:p>
            <a:endParaRPr lang="en-US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ข้าวหลามตัด 9"/>
          <p:cNvSpPr/>
          <p:nvPr/>
        </p:nvSpPr>
        <p:spPr>
          <a:xfrm>
            <a:off x="5825335" y="845637"/>
            <a:ext cx="1373318" cy="727360"/>
          </a:xfrm>
          <a:prstGeom prst="diamond">
            <a:avLst/>
          </a:prstGeom>
          <a:gradFill>
            <a:gsLst>
              <a:gs pos="7625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5000">
                <a:schemeClr val="bg1">
                  <a:lumMod val="85000"/>
                </a:schemeClr>
              </a:gs>
              <a:gs pos="44000">
                <a:schemeClr val="bg1">
                  <a:lumMod val="65000"/>
                </a:schemeClr>
              </a:gs>
              <a:gs pos="47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ข้าวหลามตัด 10"/>
          <p:cNvSpPr/>
          <p:nvPr/>
        </p:nvSpPr>
        <p:spPr>
          <a:xfrm>
            <a:off x="-24631" y="843160"/>
            <a:ext cx="1523750" cy="727360"/>
          </a:xfrm>
          <a:prstGeom prst="diamond">
            <a:avLst/>
          </a:prstGeom>
          <a:gradFill>
            <a:gsLst>
              <a:gs pos="7625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5000">
                <a:schemeClr val="bg1">
                  <a:lumMod val="85000"/>
                </a:schemeClr>
              </a:gs>
              <a:gs pos="44000">
                <a:schemeClr val="bg1">
                  <a:lumMod val="65000"/>
                </a:schemeClr>
              </a:gs>
              <a:gs pos="47000">
                <a:schemeClr val="bg1">
                  <a:lumMod val="6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endParaRPr 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ามเหลี่ยมหน้าจั่ว 11"/>
          <p:cNvSpPr/>
          <p:nvPr/>
        </p:nvSpPr>
        <p:spPr>
          <a:xfrm>
            <a:off x="467550" y="16112"/>
            <a:ext cx="8103481" cy="813320"/>
          </a:xfrm>
          <a:prstGeom prst="triangle">
            <a:avLst>
              <a:gd name="adj" fmla="val 502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4"/>
          <p:cNvSpPr txBox="1"/>
          <p:nvPr/>
        </p:nvSpPr>
        <p:spPr>
          <a:xfrm>
            <a:off x="2641248" y="252373"/>
            <a:ext cx="3756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 </a:t>
            </a:r>
            <a:r>
              <a:rPr lang="en-US" sz="13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 </a:t>
            </a:r>
            <a:r>
              <a:rPr lang="th-TH" sz="13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ควบคุมการบริโภคผลิตภัณฑ์ยาสูบและเครื่องดื่มแอลกอฮอล์</a:t>
            </a:r>
            <a:endParaRPr lang="th-TH" sz="13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5"/>
          <p:cNvSpPr txBox="1"/>
          <p:nvPr/>
        </p:nvSpPr>
        <p:spPr>
          <a:xfrm>
            <a:off x="748851" y="511833"/>
            <a:ext cx="75408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</a:t>
            </a:r>
            <a:r>
              <a:rPr lang="th-TH" sz="13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พัฒนาเครือข่าย ขยายองค์ความรู้  สู่การลดพฤติกรรมการสูบบุหรี่ ดื่มสุรา จังหวัดเชียงราย   </a:t>
            </a:r>
            <a:r>
              <a:rPr lang="th-TH" sz="13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ปีงบประมาณ 256</a:t>
            </a:r>
            <a:r>
              <a:rPr lang="en-US" sz="13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13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1283" y="2636923"/>
            <a:ext cx="4920760" cy="3721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  <a:r>
              <a:rPr lang="en-US" sz="1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ตามแนวทางยุทธศาสตร์การควบคุมยาสูบระดับชาติ ฉบับที่ </a:t>
            </a:r>
            <a:r>
              <a:rPr lang="en-US" sz="1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 ยุทธศาสตร์นโยบายแอลกอฮอล์ระดับชาติ </a:t>
            </a:r>
            <a:endParaRPr lang="th-TH" sz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กล่องข้อความ 11"/>
          <p:cNvSpPr txBox="1"/>
          <p:nvPr/>
        </p:nvSpPr>
        <p:spPr>
          <a:xfrm rot="16200000">
            <a:off x="-836639" y="3850768"/>
            <a:ext cx="19959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ผู้รับผิดชอบ/แผนและกิจกรรม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แผนผังลำดับงาน: ข้อมูลที่เก็บอยู่ 1"/>
          <p:cNvSpPr/>
          <p:nvPr/>
        </p:nvSpPr>
        <p:spPr>
          <a:xfrm>
            <a:off x="9068" y="1573008"/>
            <a:ext cx="797255" cy="106391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KPI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แผนผังลำดับงาน: ข้อมูลที่เก็บอยู่ 15"/>
          <p:cNvSpPr/>
          <p:nvPr/>
        </p:nvSpPr>
        <p:spPr>
          <a:xfrm>
            <a:off x="4932040" y="1555484"/>
            <a:ext cx="917054" cy="108142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sz="13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355747" y="3009096"/>
            <a:ext cx="2151920" cy="476682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สร้างเสริมความเข้มแข็งและพัฒนาขีดความสามารถในการควบคุม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ยาสูบ/สุรา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2507667" y="3016351"/>
            <a:ext cx="2280358" cy="4766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en-US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ป้องกันมิให้เกิดผู้เสพยาสูบราย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ใหม่และนักดื่มหน้าใหม่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รูปห้าเหลี่ยม 20"/>
          <p:cNvSpPr/>
          <p:nvPr/>
        </p:nvSpPr>
        <p:spPr>
          <a:xfrm>
            <a:off x="4788024" y="3022066"/>
            <a:ext cx="2304256" cy="49865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en-US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  </a:t>
            </a:r>
            <a:r>
              <a:rPr lang="th-TH" sz="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ช่วยผู้เสพให้เลิกใช้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ยาสูบ/ดื่มสุรา</a:t>
            </a:r>
            <a:endParaRPr lang="th-TH" sz="1200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22" name="รูปห้าเหลี่ยม 21"/>
          <p:cNvSpPr/>
          <p:nvPr/>
        </p:nvSpPr>
        <p:spPr>
          <a:xfrm>
            <a:off x="7092281" y="3032580"/>
            <a:ext cx="2082048" cy="479425"/>
          </a:xfrm>
          <a:prstGeom prst="homePlate">
            <a:avLst/>
          </a:prstGeom>
          <a:solidFill>
            <a:srgbClr val="C0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ย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๔ 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ทำสิ่งแวดล้อมให้ปลอดควัน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บุหรี่/เครื่องดื่มแอลกอฮอล์ 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382254" y="4975492"/>
            <a:ext cx="1839991" cy="262850"/>
          </a:xfrm>
          <a:prstGeom prst="homePlat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</p:txBody>
      </p:sp>
      <p:sp>
        <p:nvSpPr>
          <p:cNvPr id="24" name="รูปห้าเหลี่ยม 23"/>
          <p:cNvSpPr/>
          <p:nvPr/>
        </p:nvSpPr>
        <p:spPr>
          <a:xfrm>
            <a:off x="2195741" y="4986125"/>
            <a:ext cx="2160239" cy="262850"/>
          </a:xfrm>
          <a:prstGeom prst="homePlat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</p:txBody>
      </p:sp>
      <p:sp>
        <p:nvSpPr>
          <p:cNvPr id="25" name="รูปห้าเหลี่ยม 24"/>
          <p:cNvSpPr/>
          <p:nvPr/>
        </p:nvSpPr>
        <p:spPr>
          <a:xfrm>
            <a:off x="4355976" y="4986125"/>
            <a:ext cx="2376264" cy="26285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</p:txBody>
      </p:sp>
      <p:sp>
        <p:nvSpPr>
          <p:cNvPr id="26" name="รูปห้าเหลี่ยม 25"/>
          <p:cNvSpPr/>
          <p:nvPr/>
        </p:nvSpPr>
        <p:spPr>
          <a:xfrm>
            <a:off x="6732240" y="4989770"/>
            <a:ext cx="2411760" cy="262850"/>
          </a:xfrm>
          <a:prstGeom prst="homePlate">
            <a:avLst/>
          </a:prstGeom>
          <a:solidFill>
            <a:srgbClr val="28F8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55747" y="3520718"/>
            <a:ext cx="2151920" cy="125731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A1.</a:t>
            </a:r>
            <a:r>
              <a:rPr lang="th-TH" sz="1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ขับเคลื่อนกลไกการดำเนินงานควบคุมยาสูบและเครื่องดื่มแอลกอฮอล์ระดับจังหวัดผ่าน</a:t>
            </a:r>
            <a:r>
              <a:rPr lang="th-TH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คณะกรรมการ/ภาคีเครือข่ายทั้งภาครัฐและเอกชน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A2. </a:t>
            </a:r>
            <a:r>
              <a:rPr lang="th-TH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ขับเคลื่อนกระบวนการทำงาน พื้นที่ </a:t>
            </a:r>
            <a:r>
              <a:rPr lang="th-TH" sz="11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พชอ</a:t>
            </a:r>
            <a:r>
              <a:rPr lang="en-US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นำร่อง ผ่านคณะทำงานระดับจังหวัด/อำเภอ </a:t>
            </a:r>
            <a:endParaRPr lang="th-TH" sz="1100" b="1" dirty="0">
              <a:solidFill>
                <a:schemeClr val="bg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endParaRPr lang="th-TH" sz="1100" dirty="0">
              <a:solidFill>
                <a:schemeClr val="bg1"/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507669" y="3520716"/>
            <a:ext cx="2280357" cy="1257316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A3.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การขับเคลื่อนสถานศึกษาปลอดบุหรี่/เครื่องดื่มแอลกอฮอล์ต้นแบบในระดับประถมศึกษา /มัธยมศึกษา </a:t>
            </a:r>
            <a:endParaRPr lang="th-TH" sz="11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A4.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การพัฒนาแกนนำเยาชนในการร่วมดำเนินการป้องกันนักสูบหน้าใหม่ “แกนนำนักเรียนเพื่อสถานศึกษาปลอดบุหรี่/แอลกอฮอล์” “โรงเรียนลูกนายอำเภอ”</a:t>
            </a:r>
          </a:p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A5. 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พัฒนานวัตกรรม กระบวนการขับเคลื่อน “ศูนย์เด็กเล็กปลอดบุหรี่”</a:t>
            </a:r>
            <a:endParaRPr lang="th-TH" sz="110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788030" y="3520718"/>
            <a:ext cx="2304257" cy="125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A6.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พัฒนาศักยภาพ  </a:t>
            </a:r>
            <a:r>
              <a:rPr lang="th-TH" sz="11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อสม</a:t>
            </a:r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(แกนนำจิตอาสา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บุหรี่  สุรา 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ในการคัดกรองและให้คำปรึกษาเบื้องต้น </a:t>
            </a:r>
            <a:endParaRPr lang="en-US" sz="1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A7</a:t>
            </a:r>
            <a:r>
              <a:rPr lang="en-US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พัฒนาคนต้นแบบเลิกบุหรี่/สุรา“วิทยากรชุมชน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11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A8.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พัฒนาศักยภาพบุคลากรสาธารณสุขในการคัดกรอง บำบัด และบันทึกข้อมูล </a:t>
            </a:r>
            <a:r>
              <a:rPr lang="th-TH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sz="11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th-TH" sz="11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รพศ</a:t>
            </a:r>
            <a:r>
              <a:rPr lang="en-US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1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en-US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และระดับ รพ</a:t>
            </a:r>
            <a:r>
              <a:rPr lang="en-US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1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11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10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092282" y="3520716"/>
            <a:ext cx="2051718" cy="1257316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A9.</a:t>
            </a:r>
            <a:r>
              <a:rPr lang="th-TH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ขับเคลื่อนชุมชนต้นแบบ ลด ละ  เลิก  บุหรี่ ในพื้นที่นำร่องจังหวัดเชียงราย</a:t>
            </a:r>
            <a:endParaRPr lang="th-TH" sz="1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A10.</a:t>
            </a:r>
            <a:r>
              <a:rPr lang="th-TH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ขับเคลื่อนร้านค้าคุณธรรม ในพื้นที่นำร่อง </a:t>
            </a:r>
            <a:r>
              <a:rPr lang="th-TH" sz="11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พชอ</a:t>
            </a:r>
            <a:r>
              <a:rPr lang="en-US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A11. </a:t>
            </a:r>
            <a:r>
              <a:rPr lang="th-TH" sz="11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 “ถนนคนเดินปลอดบุหรี่” /”ถนนคนม่วน”</a:t>
            </a:r>
          </a:p>
          <a:p>
            <a:endParaRPr lang="th-TH" sz="11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100" dirty="0">
              <a:solidFill>
                <a:schemeClr val="bg1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63536" y="4778033"/>
            <a:ext cx="2284255" cy="18682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./รพ.</a:t>
            </a:r>
            <a:r>
              <a: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/รพสต.</a:t>
            </a:r>
          </a:p>
          <a:p>
            <a:pPr algn="ctr"/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2641253" y="4778045"/>
            <a:ext cx="2284255" cy="197459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/รพ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สต./สถานศึกษา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932043" y="4778033"/>
            <a:ext cx="2160242" cy="186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.รพ./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/รพสต.</a:t>
            </a:r>
          </a:p>
          <a:p>
            <a:pPr algn="ctr"/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092285" y="4778045"/>
            <a:ext cx="2082046" cy="176193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./รพ.</a:t>
            </a:r>
            <a:r>
              <a: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/รพ</a:t>
            </a:r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สต./</a:t>
            </a:r>
            <a:r>
              <a:rPr lang="th-TH" sz="12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en-US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/ชุมชน</a:t>
            </a:r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10"/>
          <p:cNvSpPr txBox="1"/>
          <p:nvPr/>
        </p:nvSpPr>
        <p:spPr>
          <a:xfrm rot="16200000">
            <a:off x="-741024" y="5768736"/>
            <a:ext cx="18399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ระดับความสำเร็จ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56998" y="5284520"/>
            <a:ext cx="1838743" cy="15607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 มีการประชุมคณะกรรมการ/คณะทำงาน</a:t>
            </a:r>
            <a:r>
              <a:rPr lang="th-TH" sz="1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ขับเคลื่อนกลไกการดำเนินงานควบคุม</a:t>
            </a:r>
            <a:r>
              <a:rPr lang="th-TH" sz="11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ยาสูบ/เครื่องดื่มแอลกอฮอล์ระดับจังหวัด</a:t>
            </a:r>
            <a:endParaRPr lang="th-TH" sz="1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มีแนวทางการขับเคลื่อนงานควบคุมยาสูบและเครื่องดื่มแอลกอฮอล์ระดับจังหวัดเชียงราย ปี 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2563</a:t>
            </a: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มีการพัฒนานวัตกรรม “</a:t>
            </a:r>
            <a:r>
              <a:rPr lang="th-TH" sz="1100" dirty="0" err="1" smtClean="0">
                <a:latin typeface="TH SarabunPSK" pitchFamily="34" charset="-34"/>
                <a:cs typeface="TH SarabunPSK" pitchFamily="34" charset="-34"/>
              </a:rPr>
              <a:t>ศดล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ปลอดบุหรี่”/ “ถนนคนเดินคนม่วนปลอดบุหรี่”</a:t>
            </a:r>
            <a:endParaRPr lang="en-US" sz="11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1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2195743" y="5284532"/>
            <a:ext cx="2160239" cy="1573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100" dirty="0">
                <a:latin typeface="TH SarabunPSK" pitchFamily="34" charset="-34"/>
                <a:cs typeface="TH SarabunPSK" pitchFamily="34" charset="-34"/>
              </a:rPr>
              <a:t>การพัฒนาศักยภาพ เจ้าหน้าที่สาธารณสุข  </a:t>
            </a:r>
            <a:r>
              <a:rPr lang="th-TH" sz="1100" dirty="0" err="1">
                <a:latin typeface="TH SarabunPSK" pitchFamily="34" charset="-34"/>
                <a:cs typeface="TH SarabunPSK" pitchFamily="34" charset="-34"/>
              </a:rPr>
              <a:t>อสม</a:t>
            </a:r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100" dirty="0">
                <a:latin typeface="TH SarabunPSK" pitchFamily="34" charset="-34"/>
                <a:cs typeface="TH SarabunPSK" pitchFamily="34" charset="-34"/>
              </a:rPr>
              <a:t>ในการใช้เครื่องมือการคัดกรองกลุ่ม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เสี่ยง</a:t>
            </a: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สัดส่วน</a:t>
            </a:r>
            <a:r>
              <a:rPr lang="th-TH" sz="1100" dirty="0">
                <a:latin typeface="TH SarabunPSK" pitchFamily="34" charset="-34"/>
                <a:cs typeface="TH SarabunPSK" pitchFamily="34" charset="-34"/>
              </a:rPr>
              <a:t>ของผู้ได้รับการคัดกรองความเสี่ยงจาก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การสูบบุหรี่/สุราเป้าหมาย ร้อยละ 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0</a:t>
            </a: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มีฐานข้อมูลผู้มีพฤติกรรมการสูบบุหรี่/ดื่มสุรา ในระบบ 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HDC</a:t>
            </a:r>
          </a:p>
          <a:p>
            <a:r>
              <a:rPr lang="en-US" sz="11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มีการพัฒนาเครือข่ายสถานศึกษาปลอดบุหรี่เครื่องดื่มแอลกอฮอล์ (บุคลากรครู  </a:t>
            </a:r>
            <a:r>
              <a:rPr lang="th-TH" sz="1100" dirty="0" err="1" smtClean="0">
                <a:latin typeface="TH SarabunPSK" pitchFamily="34" charset="-34"/>
                <a:cs typeface="TH SarabunPSK" pitchFamily="34" charset="-34"/>
              </a:rPr>
              <a:t>ผดด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 แกนนำนักเรียน  และ </a:t>
            </a:r>
            <a:r>
              <a:rPr lang="th-TH" sz="1100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1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4355976" y="5284531"/>
            <a:ext cx="2376264" cy="156834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สัดส่วน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ผู้สูบบุหรี่ที่ได้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รับการคัดกรองเข้าสู่ระบบการ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บำบัดรักษา ร้อยละ 50</a:t>
            </a:r>
          </a:p>
          <a:p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สัดส่วนผู้ดื่มเสี่ยงสูงและเสี่ยงปานกลางที่ได้รับการคัดกรองเข้าสู่ระบบการบำบัดรักษา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1200" dirty="0"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70</a:t>
            </a:r>
          </a:p>
          <a:p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มีการติดตามประเมินสถานศึกษาปลอดบุหรี่ เครื่องดื่มแอลกอฮอล์ พื้นที่จังหวัดเชียงราย</a:t>
            </a:r>
          </a:p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ขับเคลื่อนชุมชนต้นแบบ ลด ละ เลิกบุหรี่ เครื่องดื่มแอลกอฮอล์ ในพื้นที่นำร่อง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6732245" y="5284521"/>
            <a:ext cx="2442089" cy="1559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1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สัดส่วน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ผู้เข้ารับการบำบัดรักษาที่เลิกสูบ ได้เป็นระยะเวลา 1 ปี   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en-US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สัดส่วนผู้เข้ารับการบำบัดรักษาที่ลดระดับความเสี่ยงของการดื่มลงอย่างน้อย 1 ระดับได้เป็นระยะเวลา 1 ปี 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</a:t>
            </a:r>
          </a:p>
          <a:p>
            <a:r>
              <a:rPr lang="en-US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มีชุมชน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ที่กำหนดมาตรการชุมชนในการป้องกัน ควบคุม</a:t>
            </a:r>
            <a:r>
              <a:rPr lang="th-TH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ยาสูบ เครื่องดื่มแอลกอฮอล์</a:t>
            </a:r>
          </a:p>
          <a:p>
            <a:r>
              <a:rPr lang="en-US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1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สัดส่วนของสถานศึกษาปลอดบุหรี่และเครื่องดื่มแอลกอฮอล์ที่ประเมินผ่านเกณฑ์</a:t>
            </a:r>
            <a:endParaRPr lang="en-US" sz="1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11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4932042" y="2636923"/>
            <a:ext cx="4211958" cy="385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th-TH" sz="12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สคร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เชียงใหม่ (ปี 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62 – 64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/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PPA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/สมาพันธ์ฯ/</a:t>
            </a:r>
            <a:r>
              <a:rPr lang="th-TH" sz="12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สคล</a:t>
            </a:r>
            <a:r>
              <a:rPr lang="en-US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7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เป้าหมายพื้นที่การดำเนินงานตาม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ยุทธศาสตร์ ปี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 2563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2" y="1628800"/>
            <a:ext cx="847765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973" y="1633516"/>
            <a:ext cx="48894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ยุทธศาสตร์ที่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3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ช่วยผู้เสพให้เลิกใช้ยาสูบ/ดื่ม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สุรา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เป้าหมาย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: 1.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ผู้ป่วยโรคเรื้อรังในคลินิก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NCD  </a:t>
            </a:r>
          </a:p>
          <a:p>
            <a:r>
              <a:rPr lang="en-US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   2.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กลุ่มเสี่ยงอายุ 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15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ปีขึ้นไป</a:t>
            </a:r>
          </a:p>
          <a:p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โครงการ “ ปี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ใหม่ปลอดเหล้า เข้าวัดปลอด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โรค ”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ระหว่างวันที่ 31 ธันวาคม 2562 – 1 มกราคม 2563 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ศูนย์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วิปัสสนาสากลไร่เชิญตะวัน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จังหวัด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เชียงราย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********************************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การดำเนินงาน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ความร่วมมือระหว่างสำนักงานคณะกรรมการควบคุมเครื่องดื่มแอลกอฮอล์ กองควบคุมการบริโภคยาสูบ กองโรคไม่ติดต่อ สำนักงานป้องกันควบคุมโรคที่ 1 จังหวัดเชียงใหม่ สำนักงานสาธารณสุขจังหวัดเชียงราย สำนักงานกองทุนสนับสนุนการสร้างเสริมสุขภาพ สำนักงานเครือข่ายองค์กรงดเหล้า และสำนักงานพระพุทธศาสนาแห่งชาติ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“ เฉลิมฉลอง  อย่างมีสติ ”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1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ผู้เข้าร่วมกิจกรรมได้รับ เสื้อฟรี  จำนวน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500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ตัว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ร่วมทำบุญกับ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ศูนย์วิปัสสนา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สากลไร่เชิญตะวัน ในการจัดซื้ออุปกรณ์ทางการแพทย์เครื่องวัดค่าคาร์บอนมอนอกไซด์ในปอด (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Smokerlyzer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) เพื่อมอบให้คลินิกบำบัดบุหรี่ใน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รพศ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th-TH" sz="3200" dirty="0" err="1">
                <a:latin typeface="TH SarabunPSK" pitchFamily="34" charset="-34"/>
                <a:cs typeface="TH SarabunPSK" pitchFamily="34" charset="-34"/>
              </a:rPr>
              <a:t>รพช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.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และ รพ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พื้นที่จังหวัด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เชียงราย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เกณฑ์การจัดสรรเครื่อง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Smokerlyzer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ให้แก่ สถานบริการที่มีการดำเนินงาน ดังนี้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มีการคัดกรองพฤติกรรมการสูบบุหรี่  กลุ่มเสี่ยงอายุ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ปีขึ้นไป 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ร้อยละ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80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ขึ้นไป (ข้อมูล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HDC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) ห้วงเวลานำข้อมูลเข้า ต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.62-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.63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มีกระบวนการดำเนินงานคลินิกบำบัดบุหรี่ที่เป็นรูปธรรม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มีการติดตามผลการบำบัดอย่างต่อเนื่อง </a:t>
            </a:r>
            <a:br>
              <a:rPr lang="th-TH" sz="3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54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th-TH" sz="8000" dirty="0" smtClean="0"/>
              <a:t>ขอบคุณครับ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149998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0017" y="1"/>
            <a:ext cx="7773338" cy="964276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รหัสพฤติกรรมการสูบบุหรี่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รหัส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64277"/>
            <a:ext cx="8568952" cy="5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สี่เหลี่ยมผืนผ้ามุมมน 75"/>
          <p:cNvSpPr/>
          <p:nvPr/>
        </p:nvSpPr>
        <p:spPr>
          <a:xfrm>
            <a:off x="251520" y="800100"/>
            <a:ext cx="8776732" cy="250640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สี่เหลี่ยมผืนผ้ามุมมน 73"/>
          <p:cNvSpPr/>
          <p:nvPr/>
        </p:nvSpPr>
        <p:spPr>
          <a:xfrm>
            <a:off x="251520" y="4748224"/>
            <a:ext cx="8776732" cy="21757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สี่เหลี่ยมผืนผ้ามุมมน 72"/>
          <p:cNvSpPr/>
          <p:nvPr/>
        </p:nvSpPr>
        <p:spPr>
          <a:xfrm>
            <a:off x="251520" y="3334833"/>
            <a:ext cx="8776732" cy="1413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94064" y="107950"/>
            <a:ext cx="2551112" cy="6921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การประเมินการสูบบุหรี่ </a:t>
            </a:r>
            <a:r>
              <a:rPr lang="en-US" sz="2000" dirty="0">
                <a:latin typeface="AngsanaUPC" pitchFamily="18" charset="-34"/>
                <a:cs typeface="AngsanaUPC" pitchFamily="18" charset="-34"/>
              </a:rPr>
              <a:t>(1B5)</a:t>
            </a:r>
            <a:endParaRPr lang="th-TH" sz="2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1188" y="1122363"/>
            <a:ext cx="230505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สูบ 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(1B50)</a:t>
            </a:r>
            <a:endParaRPr lang="th-TH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271045" y="1125538"/>
            <a:ext cx="2591594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เคยสูบแต่เลิกแล้ว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(1B51)</a:t>
            </a:r>
            <a:endParaRPr lang="th-TH" sz="2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300790" y="1125550"/>
            <a:ext cx="2303462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ไม่สูบ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(1B52)</a:t>
            </a:r>
            <a:endParaRPr lang="th-TH" sz="2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331914" y="1808163"/>
            <a:ext cx="1655762" cy="3603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ปริมาณการสูบ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583240" y="1838326"/>
            <a:ext cx="2430256" cy="358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มวนแรกหลังตื่นนอน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84213" y="2528900"/>
            <a:ext cx="1079500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1-10 มวน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(1B501)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946275" y="2528900"/>
            <a:ext cx="1079500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11-19 มวน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(1B502)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203575" y="2528900"/>
            <a:ext cx="1081088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&gt;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มวน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(1B503)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783140" y="2528900"/>
            <a:ext cx="1079500" cy="503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&lt; 30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นาที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(1B504)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000957" y="2528900"/>
            <a:ext cx="1582738" cy="536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&gt; 30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นาที</a:t>
            </a: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&lt;1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ชั่วโมง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(1B505)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7748588" y="2560650"/>
            <a:ext cx="1215900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&gt;= 1 </a:t>
            </a:r>
            <a:r>
              <a:rPr lang="th-TH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ชั่วโมง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(1B506)</a:t>
            </a:r>
            <a:endParaRPr lang="th-TH" sz="2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419475" y="3321053"/>
            <a:ext cx="230505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การให้บริการ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(1B53)</a:t>
            </a:r>
            <a:endParaRPr lang="th-TH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418175" y="4010036"/>
            <a:ext cx="1863725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อย่างสั้น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(1B530)</a:t>
            </a:r>
            <a:endPara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5613405" y="3983050"/>
            <a:ext cx="2267411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ให้คำปรึกษา + ยา</a:t>
            </a: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(1B532)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500212" y="3979875"/>
            <a:ext cx="1958975" cy="5048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ให้คำปรึกษา</a:t>
            </a:r>
            <a:r>
              <a:rPr lang="en-US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(1B531)</a:t>
            </a:r>
            <a:endParaRPr lang="th-TH" sz="1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3419475" y="4832362"/>
            <a:ext cx="2305050" cy="3603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latin typeface="AngsanaUPC" pitchFamily="18" charset="-34"/>
                <a:cs typeface="AngsanaUPC" pitchFamily="18" charset="-34"/>
              </a:rPr>
              <a:t>การติดตาม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611188" y="5553087"/>
            <a:ext cx="230505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 เดือน</a:t>
            </a:r>
            <a:r>
              <a:rPr lang="en-US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(1B54)</a:t>
            </a:r>
            <a:endParaRPr lang="th-TH" sz="2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417889" y="5553087"/>
            <a:ext cx="2303462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3 เดือน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(1B55)</a:t>
            </a:r>
            <a:endParaRPr lang="th-TH" sz="2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300790" y="5554663"/>
            <a:ext cx="2303462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 เดือน</a:t>
            </a:r>
            <a:r>
              <a:rPr lang="en-US" sz="2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(1B56)</a:t>
            </a:r>
            <a:endParaRPr lang="th-TH" sz="2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95288" y="6278574"/>
            <a:ext cx="828675" cy="579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เท่าเดิม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(1B540)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349375" y="6283325"/>
            <a:ext cx="828675" cy="574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ลดลง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(1B541)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2268544" y="6283325"/>
            <a:ext cx="827087" cy="574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ไม่สูบ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(1B542)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3203576" y="6283325"/>
            <a:ext cx="828675" cy="574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เท่าเดิม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(1B550)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4154494" y="6289675"/>
            <a:ext cx="827087" cy="5683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ลดลง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(1B551)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5102225" y="6283325"/>
            <a:ext cx="827088" cy="574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ไม่สูบ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(1B552)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6032506" y="6273800"/>
            <a:ext cx="900113" cy="584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เท่าเดิม</a:t>
            </a:r>
          </a:p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(1B560)</a:t>
            </a:r>
            <a:endParaRPr lang="th-TH" sz="22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7053723" y="6273812"/>
            <a:ext cx="827088" cy="5841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ลดลง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(1B561)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8013494" y="6272213"/>
            <a:ext cx="828675" cy="5857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ไม่สูบ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(1B562)</a:t>
            </a:r>
            <a:endParaRPr lang="th-TH" sz="1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36" name="ตัวเชื่อมต่อหักมุม 35"/>
          <p:cNvCxnSpPr>
            <a:stCxn id="11" idx="2"/>
            <a:endCxn id="13" idx="0"/>
          </p:cNvCxnSpPr>
          <p:nvPr/>
        </p:nvCxnSpPr>
        <p:spPr>
          <a:xfrm rot="5400000">
            <a:off x="1511306" y="1881194"/>
            <a:ext cx="360363" cy="935037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หักมุม 36"/>
          <p:cNvCxnSpPr>
            <a:stCxn id="11" idx="2"/>
            <a:endCxn id="14" idx="0"/>
          </p:cNvCxnSpPr>
          <p:nvPr/>
        </p:nvCxnSpPr>
        <p:spPr>
          <a:xfrm rot="16200000" flipH="1">
            <a:off x="2142337" y="2185206"/>
            <a:ext cx="360363" cy="327025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37"/>
          <p:cNvCxnSpPr>
            <a:stCxn id="11" idx="2"/>
            <a:endCxn id="15" idx="0"/>
          </p:cNvCxnSpPr>
          <p:nvPr/>
        </p:nvCxnSpPr>
        <p:spPr>
          <a:xfrm rot="16200000" flipH="1">
            <a:off x="2770987" y="1556556"/>
            <a:ext cx="360363" cy="1584325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หักมุม 38"/>
          <p:cNvCxnSpPr>
            <a:stCxn id="17" idx="0"/>
            <a:endCxn id="12" idx="2"/>
          </p:cNvCxnSpPr>
          <p:nvPr/>
        </p:nvCxnSpPr>
        <p:spPr>
          <a:xfrm rot="5400000" flipH="1" flipV="1">
            <a:off x="6629451" y="2359986"/>
            <a:ext cx="331788" cy="604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ตัวเชื่อมต่อหักมุม 39"/>
          <p:cNvCxnSpPr>
            <a:stCxn id="12" idx="2"/>
            <a:endCxn id="16" idx="0"/>
          </p:cNvCxnSpPr>
          <p:nvPr/>
        </p:nvCxnSpPr>
        <p:spPr>
          <a:xfrm rot="5400000">
            <a:off x="5894733" y="1625255"/>
            <a:ext cx="331788" cy="147547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16200000" flipH="1">
            <a:off x="7345617" y="1646244"/>
            <a:ext cx="331788" cy="143351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ตัวเชื่อมต่อหักมุม 41"/>
          <p:cNvCxnSpPr>
            <a:stCxn id="13" idx="2"/>
            <a:endCxn id="19" idx="0"/>
          </p:cNvCxnSpPr>
          <p:nvPr/>
        </p:nvCxnSpPr>
        <p:spPr>
          <a:xfrm rot="16200000" flipH="1">
            <a:off x="2753525" y="1502581"/>
            <a:ext cx="288925" cy="3348037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>
            <a:stCxn id="14" idx="2"/>
            <a:endCxn id="19" idx="0"/>
          </p:cNvCxnSpPr>
          <p:nvPr/>
        </p:nvCxnSpPr>
        <p:spPr>
          <a:xfrm rot="16200000" flipH="1">
            <a:off x="3384556" y="2133606"/>
            <a:ext cx="288925" cy="20859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ตัวเชื่อมต่อหักมุม 43"/>
          <p:cNvCxnSpPr>
            <a:stCxn id="15" idx="2"/>
            <a:endCxn id="19" idx="0"/>
          </p:cNvCxnSpPr>
          <p:nvPr/>
        </p:nvCxnSpPr>
        <p:spPr>
          <a:xfrm rot="16200000" flipH="1">
            <a:off x="4013206" y="2762256"/>
            <a:ext cx="288925" cy="8286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ตัวเชื่อมต่อหักมุม 44"/>
          <p:cNvCxnSpPr>
            <a:stCxn id="16" idx="2"/>
            <a:endCxn id="19" idx="0"/>
          </p:cNvCxnSpPr>
          <p:nvPr/>
        </p:nvCxnSpPr>
        <p:spPr>
          <a:xfrm rot="5400000">
            <a:off x="4802987" y="2801144"/>
            <a:ext cx="288925" cy="7508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ตัวเชื่อมต่อหักมุม 45"/>
          <p:cNvCxnSpPr>
            <a:stCxn id="17" idx="2"/>
            <a:endCxn id="19" idx="0"/>
          </p:cNvCxnSpPr>
          <p:nvPr/>
        </p:nvCxnSpPr>
        <p:spPr>
          <a:xfrm rot="5400000">
            <a:off x="5554376" y="2083106"/>
            <a:ext cx="255587" cy="222032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ตัวเชื่อมต่อหักมุม 46"/>
          <p:cNvCxnSpPr>
            <a:stCxn id="18" idx="2"/>
            <a:endCxn id="19" idx="0"/>
          </p:cNvCxnSpPr>
          <p:nvPr/>
        </p:nvCxnSpPr>
        <p:spPr>
          <a:xfrm rot="5400000">
            <a:off x="6336482" y="1300993"/>
            <a:ext cx="255587" cy="378453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ตัวเชื่อมต่อหักมุม 47"/>
          <p:cNvCxnSpPr>
            <a:stCxn id="19" idx="2"/>
            <a:endCxn id="20" idx="0"/>
          </p:cNvCxnSpPr>
          <p:nvPr/>
        </p:nvCxnSpPr>
        <p:spPr>
          <a:xfrm rot="5400000">
            <a:off x="3296720" y="2734741"/>
            <a:ext cx="328611" cy="222196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ตัวเชื่อมต่อหักมุม 49"/>
          <p:cNvCxnSpPr>
            <a:stCxn id="19" idx="2"/>
            <a:endCxn id="22" idx="0"/>
          </p:cNvCxnSpPr>
          <p:nvPr/>
        </p:nvCxnSpPr>
        <p:spPr>
          <a:xfrm rot="16200000" flipH="1">
            <a:off x="5508746" y="2744678"/>
            <a:ext cx="301625" cy="217510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ตัวเชื่อมต่อหักมุม 50"/>
          <p:cNvCxnSpPr>
            <a:stCxn id="20" idx="2"/>
            <a:endCxn id="23" idx="0"/>
          </p:cNvCxnSpPr>
          <p:nvPr/>
        </p:nvCxnSpPr>
        <p:spPr>
          <a:xfrm rot="16200000" flipH="1">
            <a:off x="3302274" y="3562629"/>
            <a:ext cx="317501" cy="222196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ตัวเชื่อมต่อหักมุม 51"/>
          <p:cNvCxnSpPr>
            <a:endCxn id="23" idx="0"/>
          </p:cNvCxnSpPr>
          <p:nvPr/>
        </p:nvCxnSpPr>
        <p:spPr>
          <a:xfrm rot="5400000">
            <a:off x="4406644" y="4664645"/>
            <a:ext cx="333068" cy="235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ตัวเชื่อมต่อหักมุม 52"/>
          <p:cNvCxnSpPr>
            <a:stCxn id="22" idx="2"/>
            <a:endCxn id="23" idx="0"/>
          </p:cNvCxnSpPr>
          <p:nvPr/>
        </p:nvCxnSpPr>
        <p:spPr>
          <a:xfrm rot="5400000">
            <a:off x="5487316" y="3572560"/>
            <a:ext cx="344487" cy="217510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ตัวเชื่อมต่อหักมุม 53"/>
          <p:cNvCxnSpPr>
            <a:stCxn id="23" idx="2"/>
            <a:endCxn id="24" idx="0"/>
          </p:cNvCxnSpPr>
          <p:nvPr/>
        </p:nvCxnSpPr>
        <p:spPr>
          <a:xfrm rot="5400000">
            <a:off x="2987676" y="3968762"/>
            <a:ext cx="360362" cy="28082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ตัวเชื่อมต่อหักมุม 54"/>
          <p:cNvCxnSpPr>
            <a:stCxn id="23" idx="2"/>
            <a:endCxn id="25" idx="0"/>
          </p:cNvCxnSpPr>
          <p:nvPr/>
        </p:nvCxnSpPr>
        <p:spPr>
          <a:xfrm rot="5400000">
            <a:off x="4391026" y="5372106"/>
            <a:ext cx="360362" cy="15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ตัวเชื่อมต่อหักมุม 55"/>
          <p:cNvCxnSpPr>
            <a:stCxn id="23" idx="2"/>
            <a:endCxn id="26" idx="0"/>
          </p:cNvCxnSpPr>
          <p:nvPr/>
        </p:nvCxnSpPr>
        <p:spPr>
          <a:xfrm rot="16200000" flipH="1">
            <a:off x="5830888" y="3933837"/>
            <a:ext cx="361950" cy="287972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ตัวเชื่อมต่อหักมุม 56"/>
          <p:cNvCxnSpPr>
            <a:stCxn id="7" idx="2"/>
            <a:endCxn id="8" idx="0"/>
          </p:cNvCxnSpPr>
          <p:nvPr/>
        </p:nvCxnSpPr>
        <p:spPr>
          <a:xfrm rot="5400000">
            <a:off x="3005937" y="-442117"/>
            <a:ext cx="322263" cy="28067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ตัวเชื่อมต่อหักมุม 57"/>
          <p:cNvCxnSpPr>
            <a:stCxn id="7" idx="2"/>
            <a:endCxn id="9" idx="0"/>
          </p:cNvCxnSpPr>
          <p:nvPr/>
        </p:nvCxnSpPr>
        <p:spPr>
          <a:xfrm rot="5400000">
            <a:off x="4405511" y="961430"/>
            <a:ext cx="325438" cy="2778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>
            <a:stCxn id="7" idx="2"/>
            <a:endCxn id="10" idx="0"/>
          </p:cNvCxnSpPr>
          <p:nvPr/>
        </p:nvCxnSpPr>
        <p:spPr>
          <a:xfrm rot="16200000" flipH="1">
            <a:off x="5848350" y="-477837"/>
            <a:ext cx="325438" cy="2881312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59"/>
          <p:cNvCxnSpPr>
            <a:stCxn id="8" idx="2"/>
            <a:endCxn id="11" idx="0"/>
          </p:cNvCxnSpPr>
          <p:nvPr/>
        </p:nvCxnSpPr>
        <p:spPr>
          <a:xfrm rot="16200000" flipH="1">
            <a:off x="1798638" y="1447812"/>
            <a:ext cx="325438" cy="3952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ตัวเชื่อมต่อหักมุม 60"/>
          <p:cNvCxnSpPr>
            <a:stCxn id="12" idx="0"/>
            <a:endCxn id="8" idx="2"/>
          </p:cNvCxnSpPr>
          <p:nvPr/>
        </p:nvCxnSpPr>
        <p:spPr>
          <a:xfrm rot="16200000" flipV="1">
            <a:off x="4103240" y="-856802"/>
            <a:ext cx="355600" cy="503465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ตัวเชื่อมต่อหักมุม 61"/>
          <p:cNvCxnSpPr>
            <a:stCxn id="24" idx="2"/>
            <a:endCxn id="27" idx="0"/>
          </p:cNvCxnSpPr>
          <p:nvPr/>
        </p:nvCxnSpPr>
        <p:spPr>
          <a:xfrm rot="5400000">
            <a:off x="1104108" y="5618963"/>
            <a:ext cx="365124" cy="9540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ตัวเชื่อมต่อหักมุม 62"/>
          <p:cNvCxnSpPr>
            <a:stCxn id="25" idx="2"/>
            <a:endCxn id="30" idx="0"/>
          </p:cNvCxnSpPr>
          <p:nvPr/>
        </p:nvCxnSpPr>
        <p:spPr>
          <a:xfrm rot="5400000">
            <a:off x="3908829" y="5622534"/>
            <a:ext cx="369887" cy="95170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ตัวเชื่อมต่อหักมุม 63"/>
          <p:cNvCxnSpPr>
            <a:stCxn id="24" idx="2"/>
            <a:endCxn id="29" idx="0"/>
          </p:cNvCxnSpPr>
          <p:nvPr/>
        </p:nvCxnSpPr>
        <p:spPr>
          <a:xfrm rot="16200000" flipH="1">
            <a:off x="2037960" y="5639202"/>
            <a:ext cx="369887" cy="91836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ตัวเชื่อมต่อหักมุม 64"/>
          <p:cNvCxnSpPr>
            <a:stCxn id="24" idx="2"/>
            <a:endCxn id="28" idx="0"/>
          </p:cNvCxnSpPr>
          <p:nvPr/>
        </p:nvCxnSpPr>
        <p:spPr>
          <a:xfrm rot="5400000">
            <a:off x="1578776" y="6098387"/>
            <a:ext cx="369887" cy="127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ตัวเชื่อมต่อหักมุม 65"/>
          <p:cNvCxnSpPr>
            <a:stCxn id="25" idx="2"/>
            <a:endCxn id="31" idx="0"/>
          </p:cNvCxnSpPr>
          <p:nvPr/>
        </p:nvCxnSpPr>
        <p:spPr>
          <a:xfrm rot="5400000">
            <a:off x="4380714" y="6100769"/>
            <a:ext cx="376237" cy="15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ตัวเชื่อมต่อหักมุม 66"/>
          <p:cNvCxnSpPr>
            <a:stCxn id="25" idx="2"/>
            <a:endCxn id="32" idx="0"/>
          </p:cNvCxnSpPr>
          <p:nvPr/>
        </p:nvCxnSpPr>
        <p:spPr>
          <a:xfrm rot="16200000" flipH="1">
            <a:off x="4857757" y="5625312"/>
            <a:ext cx="369887" cy="94615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ตัวเชื่อมต่อหักมุม 67"/>
          <p:cNvCxnSpPr>
            <a:stCxn id="26" idx="2"/>
            <a:endCxn id="33" idx="0"/>
          </p:cNvCxnSpPr>
          <p:nvPr/>
        </p:nvCxnSpPr>
        <p:spPr>
          <a:xfrm rot="5400000">
            <a:off x="6788157" y="5609437"/>
            <a:ext cx="358775" cy="96996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>
            <a:stCxn id="26" idx="2"/>
            <a:endCxn id="34" idx="0"/>
          </p:cNvCxnSpPr>
          <p:nvPr/>
        </p:nvCxnSpPr>
        <p:spPr>
          <a:xfrm rot="16200000" flipH="1">
            <a:off x="7280512" y="6087038"/>
            <a:ext cx="358775" cy="1474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ตัวเชื่อมต่อหักมุม 69"/>
          <p:cNvCxnSpPr>
            <a:stCxn id="26" idx="2"/>
            <a:endCxn id="35" idx="0"/>
          </p:cNvCxnSpPr>
          <p:nvPr/>
        </p:nvCxnSpPr>
        <p:spPr>
          <a:xfrm rot="16200000" flipH="1">
            <a:off x="7761581" y="5605974"/>
            <a:ext cx="357188" cy="97531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/>
          <p:nvPr/>
        </p:nvCxnSpPr>
        <p:spPr bwMode="auto">
          <a:xfrm>
            <a:off x="4552094" y="3849992"/>
            <a:ext cx="7515" cy="13463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ตัวเชื่อมต่อหักมุม 70"/>
          <p:cNvCxnSpPr/>
          <p:nvPr/>
        </p:nvCxnSpPr>
        <p:spPr>
          <a:xfrm rot="5400000">
            <a:off x="1104108" y="5610390"/>
            <a:ext cx="365124" cy="95408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ตัวเชื่อมต่อหักมุม 71"/>
          <p:cNvCxnSpPr/>
          <p:nvPr/>
        </p:nvCxnSpPr>
        <p:spPr>
          <a:xfrm rot="16200000" flipH="1">
            <a:off x="2037960" y="5630629"/>
            <a:ext cx="369887" cy="91836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 flipH="1">
            <a:off x="157978" y="0"/>
            <a:ext cx="82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การบันทึกข้อมูลแบบ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นับบริการ(</a:t>
            </a:r>
            <a:r>
              <a:rPr lang="en-US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4800" b="1" dirty="0"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" y="923330"/>
            <a:ext cx="8806510" cy="59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157977" y="0"/>
            <a:ext cx="8230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แบบนับบริการ(</a:t>
            </a:r>
            <a:r>
              <a:rPr lang="en-US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ไม่เคยสูบบุหรี่</a:t>
            </a:r>
            <a:endParaRPr lang="en-US" sz="4800" b="1" dirty="0"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0446"/>
            <a:ext cx="8136904" cy="5810814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-27545" y="2612072"/>
            <a:ext cx="2119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ไม่เคยสูบบุหรี่เลย</a:t>
            </a:r>
            <a:endParaRPr lang="th-TH" sz="32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ลูกศรโค้ง 7"/>
          <p:cNvSpPr/>
          <p:nvPr/>
        </p:nvSpPr>
        <p:spPr>
          <a:xfrm>
            <a:off x="440110" y="1484784"/>
            <a:ext cx="342900" cy="1097280"/>
          </a:xfrm>
          <a:prstGeom prst="ben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157978" y="0"/>
            <a:ext cx="8509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th-TH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แบบนับบริการ(</a:t>
            </a:r>
            <a:r>
              <a:rPr lang="en-US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4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เคยสูบฯ แต่เลิกสูบแล้ว</a:t>
            </a:r>
            <a:endParaRPr lang="en-US" sz="4400" b="1" dirty="0"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1333"/>
            <a:ext cx="8568952" cy="6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0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 flipH="1">
            <a:off x="157978" y="0"/>
            <a:ext cx="850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1.3</a:t>
            </a:r>
            <a:r>
              <a:rPr lang="th-TH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แบบนับบริการ(</a:t>
            </a:r>
            <a:r>
              <a:rPr lang="en-US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5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ยังคงสูบบุหรี่</a:t>
            </a:r>
            <a:endParaRPr lang="en-US" sz="5400" b="1" dirty="0"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8952"/>
            <a:ext cx="8712968" cy="6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3361</Words>
  <Application>Microsoft Office PowerPoint</Application>
  <PresentationFormat>นำเสนอทางหน้าจอ (4:3)</PresentationFormat>
  <Paragraphs>874</Paragraphs>
  <Slides>36</Slides>
  <Notes>4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38" baseType="lpstr">
      <vt:lpstr>ชุดรูปแบบของ Office</vt:lpstr>
      <vt:lpstr>แผ่นงาน Microsoft Excel</vt:lpstr>
      <vt:lpstr>การนำเสนอข้อมูลการคัดกรอง บำบัด ผู้มีพฤติกรรมการสูบบุหรี่กลุ่มเป้าหมายอายุ 15 ปี ขึ้นไป ปีงบประมาณ 2562</vt:lpstr>
      <vt:lpstr>ข้อสั่งการ ท่านนายแพทย์สาธารณสุขจังหวัดเชียงราย เพื่อให้การดำเนินงานคลินิกบำบัดบุหรี่  </vt:lpstr>
      <vt:lpstr>งานนำเสนอ PowerPoint</vt:lpstr>
      <vt:lpstr>รหัสพฤติกรรมการสูบบุหรี่ 21 รหัส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แผนภูมิแสดงร้อยละ ของการคัดกรองพฤติกรรมการสูบบุหรี่ กลุ่มเป้าหมายอายุ 15 ปีขึ้นไป ปี 2561 และ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สามารถดาวโหลดข้อมูลการคัดกรอง และบำบัดรักษา</vt:lpstr>
      <vt:lpstr>งานนำเสนอ PowerPoint</vt:lpstr>
      <vt:lpstr>การขับเคลื่อนการดำเนินงาน ควบคุมการบริโภคเยาสูบและเครื่องดื่มแอลกอฮอล์จังหวัดเชียงราย ปีงบประมาณ 2563-2564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เป้าหมายพื้นที่การดำเนินงานตามยุทธศาสตร์ ปี 2563</vt:lpstr>
      <vt:lpstr>โครงการ “ ปีใหม่ปลอดเหล้า เข้าวัดปลอดโรค ” ระหว่างวันที่ 31 ธันวาคม 2562 – 1 มกราคม 2563   ณ  ศูนย์วิปัสสนาสากลไร่เชิญตะวัน  จังหวัดเชียงราย ******************************** การดำเนินงาน   ความร่วมมือระหว่างสำนักงานคณะกรรมการควบคุมเครื่องดื่มแอลกอฮอล์ กองควบคุมการบริโภคยาสูบ กองโรคไม่ติดต่อ สำนักงานป้องกันควบคุมโรคที่ 1 จังหวัดเชียงใหม่ สำนักงานสาธารณสุขจังหวัดเชียงราย สำนักงานกองทุนสนับสนุนการสร้างเสริมสุขภาพ สำนักงานเครือข่ายองค์กรงดเหล้า และสำนักงานพระพุทธศาสนาแห่งชาติ   “ เฉลิมฉลอง  อย่างมีสติ ” </vt:lpstr>
      <vt:lpstr>ผู้เข้าร่วมกิจกรรมได้รับ เสื้อฟรี  จำนวน 1,500 ตัว เพื่อร่วมทำบุญกับ ศูนย์วิปัสสนาสากลไร่เชิญตะวัน ในการจัดซื้ออุปกรณ์ทางการแพทย์เครื่องวัดค่าคาร์บอนมอนอกไซด์ในปอด (Smokerlyzer) เพื่อมอบให้คลินิกบำบัดบุหรี่ใน รพศ.  รพช.  และ รพ.สต. พื้นที่จังหวัดเชียงราย         เกณฑ์การจัดสรรเครื่อง (Smokerlyzer)  ให้แก่ สถานบริการที่มีการดำเนินงาน ดังนี้ 1. มีการคัดกรองพฤติกรรมการสูบบุหรี่  กลุ่มเสี่ยงอายุ 15 ปีขึ้นไป       ร้อยละ 80 ขึ้นไป (ข้อมูล HDC) ห้วงเวลานำข้อมูลเข้า ต.ค.62- มี.ค.63 2. มีกระบวนการดำเนินงานคลินิกบำบัดบุหรี่ที่เป็นรูปธรรม 3. มีการติดตามผลการบำบัดอย่างต่อเนื่อง   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102</cp:revision>
  <cp:lastPrinted>2019-11-21T03:18:56Z</cp:lastPrinted>
  <dcterms:created xsi:type="dcterms:W3CDTF">2019-10-08T03:40:55Z</dcterms:created>
  <dcterms:modified xsi:type="dcterms:W3CDTF">2019-11-27T15:30:21Z</dcterms:modified>
</cp:coreProperties>
</file>